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Default Extension="png" ContentType="image/png"/>
  <Override PartName="/ppt/notesSlides/notesSlide1.xml" ContentType="application/vnd.openxmlformats-officedocument.presentationml.notesSlide+xml"/>
  <Default Extension="bin" ContentType="application/vnd.openxmlformats-officedocument.oleObject"/>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Default Extension="xlsm" ContentType="application/vnd.ms-excel.sheet.macroEnabled.12"/>
  <Override PartName="/ppt/revisionInfo.xml" ContentType="application/vnd.ms-powerpoint.revisioninfo+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emf" ContentType="image/x-emf"/>
  <Override PartName="/ppt/tags/tag2.xml" ContentType="application/vnd.openxmlformats-officedocument.presentationml.tags+xml"/>
  <Override PartName="/ppt/tags/tag3.xml" ContentType="application/vnd.openxmlformats-officedocument.presentationml.tags+xml"/>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ppt/tags/tag1.xml" ContentType="application/vnd.openxmlformats-officedocument.presentationml.tags+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Default Extension="tiff" ContentType="image/tiff"/>
  <Default Extension="vml" ContentType="application/vnd.openxmlformats-officedocument.vmlDrawing"/>
  <Default Extension="xlsx" ContentType="application/vnd.openxmlformats-officedocument.spreadsheetml.sheet"/>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9" r:id="rId3"/>
    <p:sldId id="359" r:id="rId4"/>
    <p:sldId id="360" r:id="rId5"/>
    <p:sldId id="461" r:id="rId6"/>
    <p:sldId id="462" r:id="rId7"/>
    <p:sldId id="463" r:id="rId8"/>
    <p:sldId id="465" r:id="rId9"/>
    <p:sldId id="466" r:id="rId10"/>
    <p:sldId id="467" r:id="rId11"/>
    <p:sldId id="272" r:id="rId12"/>
  </p:sldIdLst>
  <p:sldSz cx="12192000" cy="6858000"/>
  <p:notesSz cx="6858000" cy="9144000"/>
  <p:embeddedFontLst>
    <p:embeddedFont>
      <p:font typeface="Calibri" pitchFamily="34" charset="0"/>
      <p:regular r:id="rId14"/>
      <p:bold r:id="rId15"/>
      <p:italic r:id="rId16"/>
      <p:boldItalic r:id="rId17"/>
    </p:embeddedFont>
    <p:embeddedFont>
      <p:font typeface="Calibri Light" pitchFamily="34" charset="0"/>
      <p:regular r:id="rId18"/>
      <p:italic r:id="rId19"/>
    </p:embeddedFont>
    <p:embeddedFont>
      <p:font typeface="Mistral" pitchFamily="66"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FF0066"/>
    <a:srgbClr val="67234A"/>
    <a:srgbClr val="660033"/>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20368" autoAdjust="0"/>
    <p:restoredTop sz="94434" autoAdjust="0"/>
  </p:normalViewPr>
  <p:slideViewPr>
    <p:cSldViewPr snapToGrid="0">
      <p:cViewPr varScale="1">
        <p:scale>
          <a:sx n="65" d="100"/>
          <a:sy n="65" d="100"/>
        </p:scale>
        <p:origin x="-630" y="-102"/>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A87696-BE7E-4044-928B-C53049884C3A}" type="datetimeFigureOut">
              <a:rPr lang="en-GB" smtClean="0"/>
              <a:pPr/>
              <a:t>17/01/2018</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97525C-9B4D-430D-BDD2-F814037DFEE7}" type="slidenum">
              <a:rPr lang="en-GB" smtClean="0"/>
              <a:pPr/>
              <a:t>‹#›</a:t>
            </a:fld>
            <a:endParaRPr lang="en-GB" dirty="0"/>
          </a:p>
        </p:txBody>
      </p:sp>
    </p:spTree>
    <p:extLst>
      <p:ext uri="{BB962C8B-B14F-4D97-AF65-F5344CB8AC3E}">
        <p14:creationId xmlns="" xmlns:p14="http://schemas.microsoft.com/office/powerpoint/2010/main" val="2157566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897525C-9B4D-430D-BDD2-F814037DFEE7}" type="slidenum">
              <a:rPr lang="en-GB" smtClean="0"/>
              <a:pPr/>
              <a:t>1</a:t>
            </a:fld>
            <a:endParaRPr lang="en-GB" dirty="0"/>
          </a:p>
        </p:txBody>
      </p:sp>
    </p:spTree>
    <p:extLst>
      <p:ext uri="{BB962C8B-B14F-4D97-AF65-F5344CB8AC3E}">
        <p14:creationId xmlns="" xmlns:p14="http://schemas.microsoft.com/office/powerpoint/2010/main" val="455784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897525C-9B4D-430D-BDD2-F814037DFEE7}" type="slidenum">
              <a:rPr lang="en-GB" smtClean="0"/>
              <a:pPr/>
              <a:t>11</a:t>
            </a:fld>
            <a:endParaRPr lang="en-GB" dirty="0"/>
          </a:p>
        </p:txBody>
      </p:sp>
    </p:spTree>
    <p:extLst>
      <p:ext uri="{BB962C8B-B14F-4D97-AF65-F5344CB8AC3E}">
        <p14:creationId xmlns="" xmlns:p14="http://schemas.microsoft.com/office/powerpoint/2010/main" val="140434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4996DFC0-84C1-468E-A979-258DA9860E61}" type="datetimeFigureOut">
              <a:rPr lang="en-GB" smtClean="0"/>
              <a:pPr/>
              <a:t>17/01/2018</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47ACDA08-15DA-4D7E-9380-5C57529F2D13}" type="slidenum">
              <a:rPr lang="en-GB" smtClean="0"/>
              <a:pPr/>
              <a:t>‹#›</a:t>
            </a:fld>
            <a:endParaRPr lang="en-GB" dirty="0"/>
          </a:p>
        </p:txBody>
      </p:sp>
    </p:spTree>
    <p:extLst>
      <p:ext uri="{BB962C8B-B14F-4D97-AF65-F5344CB8AC3E}">
        <p14:creationId xmlns="" xmlns:p14="http://schemas.microsoft.com/office/powerpoint/2010/main" val="2081514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4" name="Rectangle 13"/>
          <p:cNvSpPr/>
          <p:nvPr userDrawn="1"/>
        </p:nvSpPr>
        <p:spPr>
          <a:xfrm>
            <a:off x="0" y="6347212"/>
            <a:ext cx="12192000" cy="5107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TextBox 11"/>
          <p:cNvSpPr txBox="1"/>
          <p:nvPr userDrawn="1"/>
        </p:nvSpPr>
        <p:spPr>
          <a:xfrm>
            <a:off x="5843972" y="6434922"/>
            <a:ext cx="504056" cy="338554"/>
          </a:xfrm>
          <a:prstGeom prst="rect">
            <a:avLst/>
          </a:prstGeom>
          <a:noFill/>
        </p:spPr>
        <p:txBody>
          <a:bodyPr wrap="square" rtlCol="0">
            <a:spAutoFit/>
          </a:bodyPr>
          <a:lstStyle/>
          <a:p>
            <a:fld id="{209721C1-BDEE-49CB-AFFA-913CEF742F0A}" type="slidenum">
              <a:rPr lang="en-US" sz="1600" b="1" i="1" smtClean="0">
                <a:solidFill>
                  <a:schemeClr val="bg1"/>
                </a:solidFill>
              </a:rPr>
              <a:pPr/>
              <a:t>‹#›</a:t>
            </a:fld>
            <a:endParaRPr lang="en-IN" sz="1600" b="1" i="1" dirty="0">
              <a:solidFill>
                <a:schemeClr val="bg1"/>
              </a:solidFill>
            </a:endParaRPr>
          </a:p>
        </p:txBody>
      </p:sp>
      <p:sp>
        <p:nvSpPr>
          <p:cNvPr id="8" name="Title 1"/>
          <p:cNvSpPr txBox="1">
            <a:spLocks/>
          </p:cNvSpPr>
          <p:nvPr userDrawn="1"/>
        </p:nvSpPr>
        <p:spPr bwMode="auto">
          <a:xfrm>
            <a:off x="9144000" y="6347211"/>
            <a:ext cx="3048000" cy="513711"/>
          </a:xfrm>
          <a:prstGeom prst="rect">
            <a:avLst/>
          </a:prstGeom>
          <a:noFill/>
          <a:ln w="9525">
            <a:no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GB" sz="1400" b="0" i="1" u="none" strike="noStrike" kern="0" cap="none" spc="0" normalizeH="0" baseline="0" noProof="0" dirty="0">
                <a:ln>
                  <a:noFill/>
                </a:ln>
                <a:solidFill>
                  <a:schemeClr val="bg1"/>
                </a:solidFill>
                <a:effectLst/>
                <a:uLnTx/>
                <a:uFillTx/>
                <a:latin typeface="Arial" panose="020B0604020202020204" pitchFamily="34" charset="0"/>
                <a:ea typeface="+mj-ea"/>
                <a:cs typeface="Arial" panose="020B0604020202020204" pitchFamily="34" charset="0"/>
              </a:rPr>
              <a:t>www.</a:t>
            </a:r>
            <a:r>
              <a:rPr kumimoji="0" lang="en-GB" sz="1600" b="0" i="1" u="none" strike="noStrike" kern="0" cap="none" spc="0" normalizeH="0" baseline="0" noProof="0" dirty="0">
                <a:ln>
                  <a:noFill/>
                </a:ln>
                <a:solidFill>
                  <a:schemeClr val="bg1"/>
                </a:solidFill>
                <a:effectLst/>
                <a:uLnTx/>
                <a:uFillTx/>
                <a:latin typeface="Arial" panose="020B0604020202020204" pitchFamily="34" charset="0"/>
                <a:ea typeface="+mj-ea"/>
                <a:cs typeface="Arial" panose="020B0604020202020204" pitchFamily="34" charset="0"/>
              </a:rPr>
              <a:t>globsynfinishingschool</a:t>
            </a:r>
            <a:r>
              <a:rPr kumimoji="0" lang="en-GB" sz="1400" b="0" i="1" u="none" strike="noStrike" kern="0" cap="none" spc="0" normalizeH="0" baseline="0" noProof="0" dirty="0">
                <a:ln>
                  <a:noFill/>
                </a:ln>
                <a:solidFill>
                  <a:schemeClr val="bg1"/>
                </a:solidFill>
                <a:effectLst/>
                <a:uLnTx/>
                <a:uFillTx/>
                <a:latin typeface="Arial" panose="020B0604020202020204" pitchFamily="34" charset="0"/>
                <a:ea typeface="+mj-ea"/>
                <a:cs typeface="Arial" panose="020B0604020202020204" pitchFamily="34" charset="0"/>
              </a:rPr>
              <a:t>.com</a:t>
            </a:r>
            <a:endParaRPr kumimoji="0" lang="en-GB" sz="1100" b="0" i="1" u="none" strike="noStrike" kern="0" cap="none" spc="0" normalizeH="0" baseline="0" noProof="0" dirty="0">
              <a:ln>
                <a:noFill/>
              </a:ln>
              <a:solidFill>
                <a:schemeClr val="bg1"/>
              </a:solidFill>
              <a:effectLst/>
              <a:uLnTx/>
              <a:uFillTx/>
              <a:latin typeface="Arial" panose="020B0604020202020204" pitchFamily="34" charset="0"/>
              <a:ea typeface="+mj-ea"/>
              <a:cs typeface="Arial" panose="020B0604020202020204" pitchFamily="34" charset="0"/>
            </a:endParaRPr>
          </a:p>
        </p:txBody>
      </p:sp>
      <p:pic>
        <p:nvPicPr>
          <p:cNvPr id="9" name="Picture 8"/>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13252" y="6344290"/>
            <a:ext cx="1380061" cy="513710"/>
          </a:xfrm>
          <a:prstGeom prst="rect">
            <a:avLst/>
          </a:prstGeom>
        </p:spPr>
      </p:pic>
    </p:spTree>
    <p:extLst>
      <p:ext uri="{BB962C8B-B14F-4D97-AF65-F5344CB8AC3E}">
        <p14:creationId xmlns="" xmlns:p14="http://schemas.microsoft.com/office/powerpoint/2010/main" val="414988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5" name="Date Placeholder 4"/>
          <p:cNvSpPr>
            <a:spLocks noGrp="1"/>
          </p:cNvSpPr>
          <p:nvPr>
            <p:ph type="dt" sz="half" idx="10"/>
          </p:nvPr>
        </p:nvSpPr>
        <p:spPr/>
        <p:txBody>
          <a:bodyPr/>
          <a:lstStyle/>
          <a:p>
            <a:fld id="{4996DFC0-84C1-468E-A979-258DA9860E61}" type="datetimeFigureOut">
              <a:rPr lang="en-GB" smtClean="0"/>
              <a:pPr/>
              <a:t>17/01/2018</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47ACDA08-15DA-4D7E-9380-5C57529F2D13}" type="slidenum">
              <a:rPr lang="en-GB" smtClean="0"/>
              <a:pPr/>
              <a:t>‹#›</a:t>
            </a:fld>
            <a:endParaRPr lang="en-GB" dirty="0"/>
          </a:p>
        </p:txBody>
      </p:sp>
      <p:sp>
        <p:nvSpPr>
          <p:cNvPr id="9" name="Rectangle 8"/>
          <p:cNvSpPr/>
          <p:nvPr userDrawn="1"/>
        </p:nvSpPr>
        <p:spPr>
          <a:xfrm>
            <a:off x="0" y="6347212"/>
            <a:ext cx="12192000" cy="5107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pic>
        <p:nvPicPr>
          <p:cNvPr id="13" name="Picture 12"/>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13252" y="6344290"/>
            <a:ext cx="1380061" cy="513710"/>
          </a:xfrm>
          <a:prstGeom prst="rect">
            <a:avLst/>
          </a:prstGeom>
        </p:spPr>
      </p:pic>
      <p:sp>
        <p:nvSpPr>
          <p:cNvPr id="15" name="Title 1"/>
          <p:cNvSpPr txBox="1">
            <a:spLocks/>
          </p:cNvSpPr>
          <p:nvPr userDrawn="1"/>
        </p:nvSpPr>
        <p:spPr bwMode="auto">
          <a:xfrm>
            <a:off x="9144000" y="6347211"/>
            <a:ext cx="3048000" cy="513711"/>
          </a:xfrm>
          <a:prstGeom prst="rect">
            <a:avLst/>
          </a:prstGeom>
          <a:noFill/>
          <a:ln w="9525">
            <a:no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GB" sz="1400" b="0" i="1" u="none" strike="noStrike" kern="0" cap="none" spc="0" normalizeH="0" baseline="0" noProof="0" dirty="0">
                <a:ln>
                  <a:noFill/>
                </a:ln>
                <a:solidFill>
                  <a:schemeClr val="bg1"/>
                </a:solidFill>
                <a:effectLst/>
                <a:uLnTx/>
                <a:uFillTx/>
                <a:latin typeface="Arial" panose="020B0604020202020204" pitchFamily="34" charset="0"/>
                <a:ea typeface="+mj-ea"/>
                <a:cs typeface="Arial" panose="020B0604020202020204" pitchFamily="34" charset="0"/>
              </a:rPr>
              <a:t>www.</a:t>
            </a:r>
            <a:r>
              <a:rPr kumimoji="0" lang="en-GB" sz="1600" b="0" i="1" u="none" strike="noStrike" kern="0" cap="none" spc="0" normalizeH="0" baseline="0" noProof="0" dirty="0">
                <a:ln>
                  <a:noFill/>
                </a:ln>
                <a:solidFill>
                  <a:schemeClr val="bg1"/>
                </a:solidFill>
                <a:effectLst/>
                <a:uLnTx/>
                <a:uFillTx/>
                <a:latin typeface="Arial" panose="020B0604020202020204" pitchFamily="34" charset="0"/>
                <a:ea typeface="+mj-ea"/>
                <a:cs typeface="Arial" panose="020B0604020202020204" pitchFamily="34" charset="0"/>
              </a:rPr>
              <a:t>globsynfinishingschool</a:t>
            </a:r>
            <a:r>
              <a:rPr kumimoji="0" lang="en-GB" sz="1400" b="0" i="1" u="none" strike="noStrike" kern="0" cap="none" spc="0" normalizeH="0" baseline="0" noProof="0" dirty="0">
                <a:ln>
                  <a:noFill/>
                </a:ln>
                <a:solidFill>
                  <a:schemeClr val="bg1"/>
                </a:solidFill>
                <a:effectLst/>
                <a:uLnTx/>
                <a:uFillTx/>
                <a:latin typeface="Arial" panose="020B0604020202020204" pitchFamily="34" charset="0"/>
                <a:ea typeface="+mj-ea"/>
                <a:cs typeface="Arial" panose="020B0604020202020204" pitchFamily="34" charset="0"/>
              </a:rPr>
              <a:t>.com</a:t>
            </a:r>
            <a:endParaRPr kumimoji="0" lang="en-GB" sz="1100" b="0" i="1" u="none" strike="noStrike" kern="0" cap="none" spc="0" normalizeH="0" baseline="0" noProof="0" dirty="0">
              <a:ln>
                <a:noFill/>
              </a:ln>
              <a:solidFill>
                <a:schemeClr val="bg1"/>
              </a:solidFill>
              <a:effectLst/>
              <a:uLnTx/>
              <a:uFillTx/>
              <a:latin typeface="Arial" panose="020B0604020202020204" pitchFamily="34" charset="0"/>
              <a:ea typeface="+mj-ea"/>
              <a:cs typeface="Arial" panose="020B0604020202020204" pitchFamily="34" charset="0"/>
            </a:endParaRPr>
          </a:p>
        </p:txBody>
      </p:sp>
    </p:spTree>
    <p:extLst>
      <p:ext uri="{BB962C8B-B14F-4D97-AF65-F5344CB8AC3E}">
        <p14:creationId xmlns="" xmlns:p14="http://schemas.microsoft.com/office/powerpoint/2010/main" val="2830589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p:cNvSpPr/>
          <p:nvPr userDrawn="1"/>
        </p:nvSpPr>
        <p:spPr>
          <a:xfrm>
            <a:off x="0" y="6347212"/>
            <a:ext cx="12192000" cy="5107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5" name="TextBox 14"/>
          <p:cNvSpPr txBox="1"/>
          <p:nvPr userDrawn="1"/>
        </p:nvSpPr>
        <p:spPr>
          <a:xfrm>
            <a:off x="5843972" y="6434922"/>
            <a:ext cx="504056" cy="338554"/>
          </a:xfrm>
          <a:prstGeom prst="rect">
            <a:avLst/>
          </a:prstGeom>
          <a:noFill/>
        </p:spPr>
        <p:txBody>
          <a:bodyPr wrap="square" rtlCol="0">
            <a:spAutoFit/>
          </a:bodyPr>
          <a:lstStyle/>
          <a:p>
            <a:fld id="{209721C1-BDEE-49CB-AFFA-913CEF742F0A}" type="slidenum">
              <a:rPr lang="en-US" sz="1600" b="1" i="1" smtClean="0">
                <a:solidFill>
                  <a:schemeClr val="bg1"/>
                </a:solidFill>
              </a:rPr>
              <a:pPr/>
              <a:t>‹#›</a:t>
            </a:fld>
            <a:endParaRPr lang="en-IN" sz="1600" b="1" i="1" dirty="0">
              <a:solidFill>
                <a:schemeClr val="bg1"/>
              </a:solidFill>
            </a:endParaRPr>
          </a:p>
        </p:txBody>
      </p:sp>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pic>
        <p:nvPicPr>
          <p:cNvPr id="10" name="Picture 9"/>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13252" y="6344290"/>
            <a:ext cx="1380061" cy="513710"/>
          </a:xfrm>
          <a:prstGeom prst="rect">
            <a:avLst/>
          </a:prstGeom>
        </p:spPr>
      </p:pic>
      <p:sp>
        <p:nvSpPr>
          <p:cNvPr id="7" name="Title 1"/>
          <p:cNvSpPr txBox="1">
            <a:spLocks/>
          </p:cNvSpPr>
          <p:nvPr userDrawn="1"/>
        </p:nvSpPr>
        <p:spPr bwMode="auto">
          <a:xfrm>
            <a:off x="9144000" y="6347211"/>
            <a:ext cx="3048000" cy="513711"/>
          </a:xfrm>
          <a:prstGeom prst="rect">
            <a:avLst/>
          </a:prstGeom>
          <a:noFill/>
          <a:ln w="9525">
            <a:no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GB" sz="1400" b="0" i="1" u="none" strike="noStrike" kern="0" cap="none" spc="0" normalizeH="0" baseline="0" noProof="0" dirty="0">
                <a:ln>
                  <a:noFill/>
                </a:ln>
                <a:solidFill>
                  <a:schemeClr val="bg1"/>
                </a:solidFill>
                <a:effectLst/>
                <a:uLnTx/>
                <a:uFillTx/>
                <a:latin typeface="Arial" panose="020B0604020202020204" pitchFamily="34" charset="0"/>
                <a:ea typeface="+mj-ea"/>
                <a:cs typeface="Arial" panose="020B0604020202020204" pitchFamily="34" charset="0"/>
              </a:rPr>
              <a:t>www.</a:t>
            </a:r>
            <a:r>
              <a:rPr kumimoji="0" lang="en-GB" sz="1600" b="0" i="1" u="none" strike="noStrike" kern="0" cap="none" spc="0" normalizeH="0" baseline="0" noProof="0" dirty="0">
                <a:ln>
                  <a:noFill/>
                </a:ln>
                <a:solidFill>
                  <a:schemeClr val="bg1"/>
                </a:solidFill>
                <a:effectLst/>
                <a:uLnTx/>
                <a:uFillTx/>
                <a:latin typeface="Arial" panose="020B0604020202020204" pitchFamily="34" charset="0"/>
                <a:ea typeface="+mj-ea"/>
                <a:cs typeface="Arial" panose="020B0604020202020204" pitchFamily="34" charset="0"/>
              </a:rPr>
              <a:t>globsynfinishingschool</a:t>
            </a:r>
            <a:r>
              <a:rPr kumimoji="0" lang="en-GB" sz="1400" b="0" i="1" u="none" strike="noStrike" kern="0" cap="none" spc="0" normalizeH="0" baseline="0" noProof="0" dirty="0">
                <a:ln>
                  <a:noFill/>
                </a:ln>
                <a:solidFill>
                  <a:schemeClr val="bg1"/>
                </a:solidFill>
                <a:effectLst/>
                <a:uLnTx/>
                <a:uFillTx/>
                <a:latin typeface="Arial" panose="020B0604020202020204" pitchFamily="34" charset="0"/>
                <a:ea typeface="+mj-ea"/>
                <a:cs typeface="Arial" panose="020B0604020202020204" pitchFamily="34" charset="0"/>
              </a:rPr>
              <a:t>.com</a:t>
            </a:r>
            <a:endParaRPr kumimoji="0" lang="en-GB" sz="1100" b="0" i="1" u="none" strike="noStrike" kern="0" cap="none" spc="0" normalizeH="0" baseline="0" noProof="0" dirty="0">
              <a:ln>
                <a:noFill/>
              </a:ln>
              <a:solidFill>
                <a:schemeClr val="bg1"/>
              </a:solidFill>
              <a:effectLst/>
              <a:uLnTx/>
              <a:uFillTx/>
              <a:latin typeface="Arial" panose="020B0604020202020204" pitchFamily="34" charset="0"/>
              <a:ea typeface="+mj-ea"/>
              <a:cs typeface="Arial" panose="020B0604020202020204" pitchFamily="34" charset="0"/>
            </a:endParaRPr>
          </a:p>
        </p:txBody>
      </p:sp>
    </p:spTree>
    <p:extLst>
      <p:ext uri="{BB962C8B-B14F-4D97-AF65-F5344CB8AC3E}">
        <p14:creationId xmlns="" xmlns:p14="http://schemas.microsoft.com/office/powerpoint/2010/main" val="3684650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415544" y="762000"/>
            <a:ext cx="5689600" cy="304800"/>
          </a:xfrm>
          <a:prstGeom prst="rect">
            <a:avLst/>
          </a:prstGeom>
        </p:spPr>
        <p:txBody>
          <a:bodyPr anchor="ctr"/>
          <a:lstStyle>
            <a:lvl1pPr marL="0" indent="0" algn="l">
              <a:buNone/>
              <a:defRPr sz="1600" cap="all" baseline="0">
                <a:solidFill>
                  <a:srgbClr val="595959"/>
                </a:solidFill>
                <a:latin typeface="Calibri Light" panose="020F0302020204030204" pitchFamily="34" charset="0"/>
              </a:defRPr>
            </a:lvl1pPr>
          </a:lstStyle>
          <a:p>
            <a:pPr lvl="0"/>
            <a:r>
              <a:rPr lang="en-US" dirty="0"/>
              <a:t>THIS IS EXAMPLE TEXT</a:t>
            </a:r>
          </a:p>
        </p:txBody>
      </p:sp>
      <p:sp>
        <p:nvSpPr>
          <p:cNvPr id="13" name="Text Placeholder 12"/>
          <p:cNvSpPr>
            <a:spLocks noGrp="1"/>
          </p:cNvSpPr>
          <p:nvPr>
            <p:ph type="body" sz="quarter" idx="14" hasCustomPrompt="1"/>
          </p:nvPr>
        </p:nvSpPr>
        <p:spPr>
          <a:xfrm>
            <a:off x="415544" y="274638"/>
            <a:ext cx="11370056" cy="487362"/>
          </a:xfrm>
          <a:prstGeom prst="rect">
            <a:avLst/>
          </a:prstGeom>
        </p:spPr>
        <p:txBody>
          <a:bodyPr anchor="ctr"/>
          <a:lstStyle>
            <a:lvl1pPr marL="0" indent="0" algn="l">
              <a:buNone/>
              <a:defRPr sz="3200">
                <a:solidFill>
                  <a:srgbClr val="595959"/>
                </a:solidFill>
                <a:latin typeface="Calibri Light" pitchFamily="34" charset="0"/>
              </a:defRPr>
            </a:lvl1pPr>
          </a:lstStyle>
          <a:p>
            <a:pPr lvl="0"/>
            <a:r>
              <a:rPr lang="en-US" dirty="0"/>
              <a:t>CLICK TO EDIT MASTER TITLE STYLE</a:t>
            </a:r>
          </a:p>
        </p:txBody>
      </p:sp>
      <p:sp>
        <p:nvSpPr>
          <p:cNvPr id="3" name="Date Placeholder 2"/>
          <p:cNvSpPr>
            <a:spLocks noGrp="1"/>
          </p:cNvSpPr>
          <p:nvPr>
            <p:ph type="dt" sz="half" idx="15"/>
          </p:nvPr>
        </p:nvSpPr>
        <p:spPr/>
        <p:txBody>
          <a:bodyPr/>
          <a:lstStyle/>
          <a:p>
            <a:r>
              <a:rPr lang="en-US" dirty="0"/>
              <a:t>www.domainname.com</a:t>
            </a:r>
          </a:p>
        </p:txBody>
      </p:sp>
      <p:sp>
        <p:nvSpPr>
          <p:cNvPr id="4" name="Footer Placeholder 3"/>
          <p:cNvSpPr>
            <a:spLocks noGrp="1"/>
          </p:cNvSpPr>
          <p:nvPr>
            <p:ph type="ftr" sz="quarter" idx="16"/>
          </p:nvPr>
        </p:nvSpPr>
        <p:spPr/>
        <p:txBody>
          <a:bodyPr/>
          <a:lstStyle/>
          <a:p>
            <a:r>
              <a:rPr lang="en-US" dirty="0"/>
              <a:t>Logo Company</a:t>
            </a:r>
          </a:p>
        </p:txBody>
      </p:sp>
      <p:sp>
        <p:nvSpPr>
          <p:cNvPr id="7" name="Slide Number Placeholder 6"/>
          <p:cNvSpPr>
            <a:spLocks noGrp="1"/>
          </p:cNvSpPr>
          <p:nvPr>
            <p:ph type="sldNum" sz="quarter" idx="17"/>
          </p:nvPr>
        </p:nvSpPr>
        <p:spPr/>
        <p:txBody>
          <a:bodyPr/>
          <a:lstStyle/>
          <a:p>
            <a:fld id="{3101D46F-57A9-43DB-8B55-C38BE2226748}" type="slidenum">
              <a:rPr lang="en-US" smtClean="0"/>
              <a:pPr/>
              <a:t>‹#›</a:t>
            </a:fld>
            <a:endParaRPr lang="en-US" dirty="0"/>
          </a:p>
        </p:txBody>
      </p:sp>
    </p:spTree>
    <p:custDataLst>
      <p:tags r:id="rId1"/>
    </p:custDataLst>
    <p:extLst>
      <p:ext uri="{BB962C8B-B14F-4D97-AF65-F5344CB8AC3E}">
        <p14:creationId xmlns="" xmlns:p14="http://schemas.microsoft.com/office/powerpoint/2010/main" val="36356643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96DFC0-84C1-468E-A979-258DA9860E61}" type="datetimeFigureOut">
              <a:rPr lang="en-GB" smtClean="0"/>
              <a:pPr/>
              <a:t>17/01/2018</a:t>
            </a:fld>
            <a:endParaRPr lang="en-GB"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ACDA08-15DA-4D7E-9380-5C57529F2D13}" type="slidenum">
              <a:rPr lang="en-GB" smtClean="0"/>
              <a:pPr/>
              <a:t>‹#›</a:t>
            </a:fld>
            <a:endParaRPr lang="en-GB" dirty="0"/>
          </a:p>
        </p:txBody>
      </p:sp>
    </p:spTree>
    <p:extLst>
      <p:ext uri="{BB962C8B-B14F-4D97-AF65-F5344CB8AC3E}">
        <p14:creationId xmlns="" xmlns:p14="http://schemas.microsoft.com/office/powerpoint/2010/main" val="35323094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60"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Office_Excel_Macro-Enabled_Worksheet8.xlsm"/><Relationship Id="rId2" Type="http://schemas.openxmlformats.org/officeDocument/2006/relationships/slideLayout" Target="../slideLayouts/slideLayout4.xml"/><Relationship Id="rId1" Type="http://schemas.openxmlformats.org/officeDocument/2006/relationships/vmlDrawing" Target="../drawings/vmlDrawing9.v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3.xml"/><Relationship Id="rId7" Type="http://schemas.openxmlformats.org/officeDocument/2006/relationships/image" Target="../media/image7.png"/><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6.png"/><Relationship Id="rId5" Type="http://schemas.openxmlformats.org/officeDocument/2006/relationships/oleObject" Target="../embeddings/oleObject1.bin"/><Relationship Id="rId4" Type="http://schemas.openxmlformats.org/officeDocument/2006/relationships/slideLayout" Target="../slideLayouts/slideLayout5.xml"/><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10.png"/><Relationship Id="rId5" Type="http://schemas.openxmlformats.org/officeDocument/2006/relationships/oleObject" Target="../embeddings/oleObject2.bin"/><Relationship Id="rId4"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vmlDrawing" Target="../drawings/vmlDrawing3.vml"/><Relationship Id="rId5" Type="http://schemas.openxmlformats.org/officeDocument/2006/relationships/oleObject" Target="../embeddings/oleObject3.bin"/><Relationship Id="rId4"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package" Target="../embeddings/Microsoft_Office_Excel_Worksheet1.xlsx"/><Relationship Id="rId2" Type="http://schemas.openxmlformats.org/officeDocument/2006/relationships/slideLayout" Target="../slideLayouts/slideLayout4.xml"/><Relationship Id="rId1" Type="http://schemas.openxmlformats.org/officeDocument/2006/relationships/vmlDrawing" Target="../drawings/vmlDrawing4.vml"/></Relationships>
</file>

<file path=ppt/slides/_rels/slide6.xml.rels><?xml version="1.0" encoding="UTF-8" standalone="yes"?>
<Relationships xmlns="http://schemas.openxmlformats.org/package/2006/relationships"><Relationship Id="rId3" Type="http://schemas.openxmlformats.org/officeDocument/2006/relationships/package" Target="../embeddings/Microsoft_Office_Excel_Macro-Enabled_Worksheet2.xlsm"/><Relationship Id="rId2" Type="http://schemas.openxmlformats.org/officeDocument/2006/relationships/slideLayout" Target="../slideLayouts/slideLayout4.xml"/><Relationship Id="rId1" Type="http://schemas.openxmlformats.org/officeDocument/2006/relationships/vmlDrawing" Target="../drawings/vmlDrawing5.vml"/><Relationship Id="rId4" Type="http://schemas.openxmlformats.org/officeDocument/2006/relationships/package" Target="../embeddings/Microsoft_Office_Excel_Worksheet3.xlsx"/></Relationships>
</file>

<file path=ppt/slides/_rels/slide7.xml.rels><?xml version="1.0" encoding="UTF-8" standalone="yes"?>
<Relationships xmlns="http://schemas.openxmlformats.org/package/2006/relationships"><Relationship Id="rId3" Type="http://schemas.openxmlformats.org/officeDocument/2006/relationships/package" Target="../embeddings/Microsoft_Office_Excel_Worksheet4.xlsx"/><Relationship Id="rId2" Type="http://schemas.openxmlformats.org/officeDocument/2006/relationships/slideLayout" Target="../slideLayouts/slideLayout4.xml"/><Relationship Id="rId1" Type="http://schemas.openxmlformats.org/officeDocument/2006/relationships/vmlDrawing" Target="../drawings/vmlDrawing6.vml"/><Relationship Id="rId5" Type="http://schemas.openxmlformats.org/officeDocument/2006/relationships/package" Target="../embeddings/Microsoft_Office_Excel_Worksheet6.xlsx"/><Relationship Id="rId4" Type="http://schemas.openxmlformats.org/officeDocument/2006/relationships/package" Target="../embeddings/Microsoft_Office_Excel_Worksheet5.xlsx"/></Relationships>
</file>

<file path=ppt/slides/_rels/slide8.xml.rels><?xml version="1.0" encoding="UTF-8" standalone="yes"?>
<Relationships xmlns="http://schemas.openxmlformats.org/package/2006/relationships"><Relationship Id="rId3" Type="http://schemas.openxmlformats.org/officeDocument/2006/relationships/hyperlink" Target="https://cs.nyu.edu/courses/fall03/V22.0480-001/vote.dat" TargetMode="External"/><Relationship Id="rId2" Type="http://schemas.openxmlformats.org/officeDocument/2006/relationships/slideLayout" Target="../slideLayouts/slideLayout4.xml"/><Relationship Id="rId1" Type="http://schemas.openxmlformats.org/officeDocument/2006/relationships/vmlDrawing" Target="../drawings/vmlDrawing7.vml"/><Relationship Id="rId4" Type="http://schemas.openxmlformats.org/officeDocument/2006/relationships/oleObject" Target="../embeddings/oleObject4.bin"/></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Office_Excel_Macro-Enabled_Worksheet7.xlsm"/><Relationship Id="rId2" Type="http://schemas.openxmlformats.org/officeDocument/2006/relationships/slideLayout" Target="../slideLayouts/slideLayout4.xml"/><Relationship Id="rId1" Type="http://schemas.openxmlformats.org/officeDocument/2006/relationships/vmlDrawing" Target="../drawings/vmlDrawing8.v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 xmlns:a14="http://schemas.microsoft.com/office/drawing/2010/main" val="0"/>
              </a:ext>
            </a:extLst>
          </a:blip>
          <a:srcRect l="174" t="20539" r="11498" b="7731"/>
          <a:stretch/>
        </p:blipFill>
        <p:spPr>
          <a:xfrm>
            <a:off x="-8022" y="-48126"/>
            <a:ext cx="12200022" cy="6906126"/>
          </a:xfrm>
          <a:prstGeom prst="rect">
            <a:avLst/>
          </a:prstGeom>
        </p:spPr>
      </p:pic>
      <p:pic>
        <p:nvPicPr>
          <p:cNvPr id="3" name="Picture 2"/>
          <p:cNvPicPr>
            <a:picLocks noChangeAspect="1"/>
          </p:cNvPicPr>
          <p:nvPr/>
        </p:nvPicPr>
        <p:blipFill rotWithShape="1">
          <a:blip r:embed="rId4">
            <a:extLst>
              <a:ext uri="{28A0092B-C50C-407E-A947-70E740481C1C}">
                <a14:useLocalDpi xmlns="" xmlns:a14="http://schemas.microsoft.com/office/drawing/2010/main" val="0"/>
              </a:ext>
            </a:extLst>
          </a:blip>
          <a:srcRect b="24155"/>
          <a:stretch/>
        </p:blipFill>
        <p:spPr>
          <a:xfrm>
            <a:off x="8552199" y="1130596"/>
            <a:ext cx="3123986" cy="923287"/>
          </a:xfrm>
          <a:prstGeom prst="rect">
            <a:avLst/>
          </a:prstGeom>
        </p:spPr>
      </p:pic>
      <p:pic>
        <p:nvPicPr>
          <p:cNvPr id="5" name="Picture 4"/>
          <p:cNvPicPr>
            <a:picLocks noChangeAspect="1"/>
          </p:cNvPicPr>
          <p:nvPr/>
        </p:nvPicPr>
        <p:blipFill rotWithShape="1">
          <a:blip r:embed="rId4">
            <a:extLst>
              <a:ext uri="{28A0092B-C50C-407E-A947-70E740481C1C}">
                <a14:useLocalDpi xmlns="" xmlns:a14="http://schemas.microsoft.com/office/drawing/2010/main" val="0"/>
              </a:ext>
            </a:extLst>
          </a:blip>
          <a:srcRect t="75845"/>
          <a:stretch/>
        </p:blipFill>
        <p:spPr>
          <a:xfrm>
            <a:off x="8552199" y="2053882"/>
            <a:ext cx="3123986" cy="294041"/>
          </a:xfrm>
          <a:prstGeom prst="rect">
            <a:avLst/>
          </a:prstGeom>
        </p:spPr>
      </p:pic>
    </p:spTree>
    <p:extLst>
      <p:ext uri="{BB962C8B-B14F-4D97-AF65-F5344CB8AC3E}">
        <p14:creationId xmlns="" xmlns:p14="http://schemas.microsoft.com/office/powerpoint/2010/main" val="3670288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27000" y="607819"/>
            <a:ext cx="11899900" cy="769441"/>
          </a:xfrm>
          <a:prstGeom prst="rect">
            <a:avLst/>
          </a:prstGeom>
          <a:noFill/>
        </p:spPr>
        <p:txBody>
          <a:bodyPr wrap="square" rtlCol="0">
            <a:spAutoFit/>
          </a:bodyPr>
          <a:lstStyle/>
          <a:p>
            <a:pPr algn="ctr"/>
            <a:r>
              <a:rPr lang="en-US" sz="4400" b="1" i="1" dirty="0"/>
              <a:t>Project </a:t>
            </a:r>
            <a:r>
              <a:rPr lang="en-US" sz="4400" b="1" i="1" dirty="0" smtClean="0"/>
              <a:t>6: </a:t>
            </a:r>
            <a:r>
              <a:rPr lang="en-US" sz="4400" b="1" i="1" dirty="0"/>
              <a:t>Global Terrorism data</a:t>
            </a:r>
            <a:endParaRPr lang="en-GB" sz="4400" b="1" i="1" dirty="0"/>
          </a:p>
        </p:txBody>
      </p:sp>
      <p:sp>
        <p:nvSpPr>
          <p:cNvPr id="4" name="Rectangle 3">
            <a:extLst>
              <a:ext uri="{FF2B5EF4-FFF2-40B4-BE49-F238E27FC236}">
                <a16:creationId xmlns="" xmlns:a16="http://schemas.microsoft.com/office/drawing/2014/main" id="{2743D8F2-3D68-4F39-B6AA-C27B0656DAB9}"/>
              </a:ext>
            </a:extLst>
          </p:cNvPr>
          <p:cNvSpPr/>
          <p:nvPr/>
        </p:nvSpPr>
        <p:spPr>
          <a:xfrm>
            <a:off x="1028700" y="1331094"/>
            <a:ext cx="10486156" cy="4955203"/>
          </a:xfrm>
          <a:prstGeom prst="rect">
            <a:avLst/>
          </a:prstGeom>
        </p:spPr>
        <p:txBody>
          <a:bodyPr wrap="square">
            <a:spAutoFit/>
          </a:bodyPr>
          <a:lstStyle/>
          <a:p>
            <a:pPr marL="285750" indent="-285750">
              <a:buFont typeface="Arial" panose="020B0604020202020204" pitchFamily="34" charset="0"/>
              <a:buChar char="•"/>
            </a:pPr>
            <a:r>
              <a:rPr lang="en-US" sz="1400" dirty="0"/>
              <a:t>This is a subset of data about global terrorist events taking place between 2012 and 2016. </a:t>
            </a:r>
          </a:p>
          <a:p>
            <a:pPr marL="285750" indent="-285750">
              <a:buFont typeface="Arial" panose="020B0604020202020204" pitchFamily="34" charset="0"/>
              <a:buChar char="•"/>
            </a:pPr>
            <a:r>
              <a:rPr lang="en-US" sz="1400" dirty="0"/>
              <a:t>The dataset has the following fields</a:t>
            </a:r>
          </a:p>
          <a:p>
            <a:pPr marL="742950" lvl="1" indent="-285750">
              <a:buFont typeface="Arial" panose="020B0604020202020204" pitchFamily="34" charset="0"/>
              <a:buChar char="•"/>
            </a:pPr>
            <a:r>
              <a:rPr lang="en-US" sz="1400" dirty="0" err="1"/>
              <a:t>iyear</a:t>
            </a:r>
            <a:r>
              <a:rPr lang="en-US" sz="1400" dirty="0"/>
              <a:t>, </a:t>
            </a:r>
            <a:r>
              <a:rPr lang="en-US" sz="1400" dirty="0" err="1"/>
              <a:t>imonth</a:t>
            </a:r>
            <a:r>
              <a:rPr lang="en-US" sz="1400" dirty="0"/>
              <a:t> and </a:t>
            </a:r>
            <a:r>
              <a:rPr lang="en-US" sz="1400" dirty="0" err="1"/>
              <a:t>iday</a:t>
            </a:r>
            <a:r>
              <a:rPr lang="en-US" sz="1400" dirty="0"/>
              <a:t>: data of event</a:t>
            </a:r>
          </a:p>
          <a:p>
            <a:pPr marL="742950" lvl="1" indent="-285750">
              <a:buFont typeface="Arial" panose="020B0604020202020204" pitchFamily="34" charset="0"/>
              <a:buChar char="•"/>
            </a:pPr>
            <a:r>
              <a:rPr lang="en-US" sz="1400" dirty="0"/>
              <a:t>country and city</a:t>
            </a:r>
          </a:p>
          <a:p>
            <a:pPr marL="742950" lvl="1" indent="-285750">
              <a:buFont typeface="Arial" panose="020B0604020202020204" pitchFamily="34" charset="0"/>
              <a:buChar char="•"/>
            </a:pPr>
            <a:r>
              <a:rPr lang="en-US" sz="1400" dirty="0"/>
              <a:t>attacktype1_txt: attack type</a:t>
            </a:r>
          </a:p>
          <a:p>
            <a:pPr marL="742950" lvl="1" indent="-285750">
              <a:buFont typeface="Arial" panose="020B0604020202020204" pitchFamily="34" charset="0"/>
              <a:buChar char="•"/>
            </a:pPr>
            <a:r>
              <a:rPr lang="en-US" sz="1400" dirty="0"/>
              <a:t>targtype1_txt: target institution type</a:t>
            </a:r>
          </a:p>
          <a:p>
            <a:pPr marL="742950" lvl="1" indent="-285750">
              <a:buFont typeface="Arial" panose="020B0604020202020204" pitchFamily="34" charset="0"/>
              <a:buChar char="•"/>
            </a:pPr>
            <a:r>
              <a:rPr lang="en-US" sz="1400" dirty="0"/>
              <a:t>corp1: target institution</a:t>
            </a:r>
          </a:p>
          <a:p>
            <a:pPr marL="742950" lvl="1" indent="-285750">
              <a:buFont typeface="Arial" panose="020B0604020202020204" pitchFamily="34" charset="0"/>
              <a:buChar char="•"/>
            </a:pPr>
            <a:r>
              <a:rPr lang="en-US" sz="1400" dirty="0"/>
              <a:t>target1: target population type</a:t>
            </a:r>
          </a:p>
          <a:p>
            <a:pPr marL="742950" lvl="1" indent="-285750">
              <a:buFont typeface="Arial" panose="020B0604020202020204" pitchFamily="34" charset="0"/>
              <a:buChar char="•"/>
            </a:pPr>
            <a:r>
              <a:rPr lang="en-US" sz="1400" dirty="0"/>
              <a:t>natlty1_txt: nationality of attacker</a:t>
            </a:r>
          </a:p>
          <a:p>
            <a:pPr marL="742950" lvl="1" indent="-285750">
              <a:buFont typeface="Arial" panose="020B0604020202020204" pitchFamily="34" charset="0"/>
              <a:buChar char="•"/>
            </a:pPr>
            <a:r>
              <a:rPr lang="en-US" sz="1400" dirty="0" err="1"/>
              <a:t>gname</a:t>
            </a:r>
            <a:r>
              <a:rPr lang="en-US" sz="1400" dirty="0"/>
              <a:t>: name of attacking organization/terrorist group</a:t>
            </a:r>
          </a:p>
          <a:p>
            <a:pPr marL="742950" lvl="1" indent="-285750">
              <a:buFont typeface="Arial" panose="020B0604020202020204" pitchFamily="34" charset="0"/>
              <a:buChar char="•"/>
            </a:pPr>
            <a:r>
              <a:rPr lang="en-US" sz="1400" dirty="0"/>
              <a:t>weaptype1_txt, weapsubtype1_txt and </a:t>
            </a:r>
            <a:r>
              <a:rPr lang="en-US" sz="1400" dirty="0" err="1"/>
              <a:t>weapdetail</a:t>
            </a:r>
            <a:r>
              <a:rPr lang="en-US" sz="1400" dirty="0"/>
              <a:t>: describes the weapon of attack</a:t>
            </a:r>
          </a:p>
          <a:p>
            <a:pPr marL="742950" lvl="1" indent="-285750">
              <a:buFont typeface="Arial" panose="020B0604020202020204" pitchFamily="34" charset="0"/>
              <a:buChar char="•"/>
            </a:pPr>
            <a:r>
              <a:rPr lang="en-US" sz="1400" dirty="0" err="1"/>
              <a:t>nkill</a:t>
            </a:r>
            <a:r>
              <a:rPr lang="en-US" sz="1400" dirty="0"/>
              <a:t> and </a:t>
            </a:r>
            <a:r>
              <a:rPr lang="en-US" sz="1400" dirty="0" err="1"/>
              <a:t>nwound</a:t>
            </a:r>
            <a:r>
              <a:rPr lang="en-US" sz="1400" dirty="0"/>
              <a:t>: number of people killed and wounded</a:t>
            </a:r>
          </a:p>
          <a:p>
            <a:pPr marL="742950" lvl="1" indent="-285750">
              <a:buFont typeface="Arial" panose="020B0604020202020204" pitchFamily="34" charset="0"/>
              <a:buChar char="•"/>
            </a:pPr>
            <a:r>
              <a:rPr lang="en-US" sz="1400" dirty="0" err="1"/>
              <a:t>propextent_txt</a:t>
            </a:r>
            <a:r>
              <a:rPr lang="en-US" sz="1400" dirty="0"/>
              <a:t>: extent of property damage</a:t>
            </a:r>
          </a:p>
          <a:p>
            <a:pPr marL="742950" lvl="1" indent="-285750">
              <a:buFont typeface="Arial" panose="020B0604020202020204" pitchFamily="34" charset="0"/>
              <a:buChar char="•"/>
            </a:pPr>
            <a:r>
              <a:rPr lang="en-US" sz="1400" dirty="0" err="1"/>
              <a:t>ransomamt</a:t>
            </a:r>
            <a:r>
              <a:rPr lang="en-US" sz="1400" dirty="0"/>
              <a:t>: ransom amount (e.g. in case of hostage situations): values like 0 or negative indicate that either this was not a ransom case or the amount was unknown.</a:t>
            </a:r>
          </a:p>
          <a:p>
            <a:pPr marL="285750" indent="-285750">
              <a:buFont typeface="Arial" panose="020B0604020202020204" pitchFamily="34" charset="0"/>
              <a:buChar char="•"/>
            </a:pPr>
            <a:r>
              <a:rPr lang="en-US" sz="1400" dirty="0"/>
              <a:t>Use Python Code to do the following:</a:t>
            </a:r>
          </a:p>
          <a:p>
            <a:pPr marL="285750" indent="-285750">
              <a:buFont typeface="Arial" panose="020B0604020202020204" pitchFamily="34" charset="0"/>
              <a:buChar char="•"/>
            </a:pPr>
            <a:r>
              <a:rPr lang="en-US" sz="1400" dirty="0"/>
              <a:t>Perform analysis of the data and use Native Bayes and Nearest Neighbor models to predict the following:</a:t>
            </a:r>
          </a:p>
          <a:p>
            <a:pPr marL="742950" lvl="1" indent="-285750">
              <a:buFont typeface="Arial" panose="020B0604020202020204" pitchFamily="34" charset="0"/>
              <a:buChar char="•"/>
            </a:pPr>
            <a:r>
              <a:rPr lang="en-US" sz="1400" dirty="0"/>
              <a:t>Predict the terrorist group, given other data fields. What are the attributes that best correlate to terrorist group?</a:t>
            </a:r>
          </a:p>
          <a:p>
            <a:pPr marL="742950" lvl="1" indent="-285750">
              <a:buFont typeface="Arial" panose="020B0604020202020204" pitchFamily="34" charset="0"/>
              <a:buChar char="•"/>
            </a:pPr>
            <a:r>
              <a:rPr lang="en-US" sz="1400" dirty="0"/>
              <a:t>Predict the weapon type, given the extent of damage</a:t>
            </a:r>
          </a:p>
          <a:p>
            <a:pPr marL="285750" indent="-285750">
              <a:buFont typeface="Arial" panose="020B0604020202020204" pitchFamily="34" charset="0"/>
              <a:buChar char="•"/>
            </a:pPr>
            <a:r>
              <a:rPr lang="en-US" sz="1400" dirty="0"/>
              <a:t>Use classifiers to determine if the weapons used to carry out attacks have changed over the years. Similarly, have the target sites changed over the years?</a:t>
            </a:r>
          </a:p>
          <a:p>
            <a:endParaRPr lang="en-US" sz="1400" dirty="0"/>
          </a:p>
          <a:p>
            <a:r>
              <a:rPr lang="en-US" sz="800" dirty="0"/>
              <a:t>Data source: https://www.kaggle.com/START-UMD/gtd</a:t>
            </a:r>
          </a:p>
        </p:txBody>
      </p:sp>
      <p:graphicFrame>
        <p:nvGraphicFramePr>
          <p:cNvPr id="5" name="Object 4">
            <a:extLst>
              <a:ext uri="{FF2B5EF4-FFF2-40B4-BE49-F238E27FC236}">
                <a16:creationId xmlns="" xmlns:a16="http://schemas.microsoft.com/office/drawing/2014/main" id="{293E9A06-A1B6-4AF5-B4BA-3C16B1A3D1A7}"/>
              </a:ext>
            </a:extLst>
          </p:cNvPr>
          <p:cNvGraphicFramePr>
            <a:graphicFrameLocks noChangeAspect="1"/>
          </p:cNvGraphicFramePr>
          <p:nvPr>
            <p:extLst>
              <p:ext uri="{D42A27DB-BD31-4B8C-83A1-F6EECF244321}">
                <p14:modId xmlns="" xmlns:p14="http://schemas.microsoft.com/office/powerpoint/2010/main" val="4051877122"/>
              </p:ext>
            </p:extLst>
          </p:nvPr>
        </p:nvGraphicFramePr>
        <p:xfrm>
          <a:off x="9144000" y="1606550"/>
          <a:ext cx="914400" cy="771525"/>
        </p:xfrm>
        <a:graphic>
          <a:graphicData uri="http://schemas.openxmlformats.org/presentationml/2006/ole">
            <p:oleObj spid="_x0000_s32773" name="Macro-Enabled Worksheet" showAsIcon="1" r:id="rId3" imgW="914400" imgH="771480" progId="Excel.SheetMacroEnabled.12">
              <p:embed/>
            </p:oleObj>
          </a:graphicData>
        </a:graphic>
      </p:graphicFrame>
    </p:spTree>
    <p:extLst>
      <p:ext uri="{BB962C8B-B14F-4D97-AF65-F5344CB8AC3E}">
        <p14:creationId xmlns="" xmlns:p14="http://schemas.microsoft.com/office/powerpoint/2010/main" val="6740606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500"/>
                                        <p:tgtEl>
                                          <p:spTgt spid="4">
                                            <p:txEl>
                                              <p:pRg st="2" end="2"/>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500"/>
                                        <p:tgtEl>
                                          <p:spTgt spid="4">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xEl>
                                              <p:pRg st="7" end="7"/>
                                            </p:txEl>
                                          </p:spTgt>
                                        </p:tgtEl>
                                        <p:attrNameLst>
                                          <p:attrName>style.visibility</p:attrName>
                                        </p:attrNameLst>
                                      </p:cBhvr>
                                      <p:to>
                                        <p:strVal val="visible"/>
                                      </p:to>
                                    </p:set>
                                    <p:animEffect transition="in" filter="fade">
                                      <p:cBhvr>
                                        <p:cTn id="34" dur="500"/>
                                        <p:tgtEl>
                                          <p:spTgt spid="4">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9" end="9"/>
                                            </p:txEl>
                                          </p:spTgt>
                                        </p:tgtEl>
                                        <p:attrNameLst>
                                          <p:attrName>style.visibility</p:attrName>
                                        </p:attrNameLst>
                                      </p:cBhvr>
                                      <p:to>
                                        <p:strVal val="visible"/>
                                      </p:to>
                                    </p:set>
                                    <p:animEffect transition="in" filter="fade">
                                      <p:cBhvr>
                                        <p:cTn id="40" dur="500"/>
                                        <p:tgtEl>
                                          <p:spTgt spid="4">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xEl>
                                              <p:pRg st="10" end="10"/>
                                            </p:txEl>
                                          </p:spTgt>
                                        </p:tgtEl>
                                        <p:attrNameLst>
                                          <p:attrName>style.visibility</p:attrName>
                                        </p:attrNameLst>
                                      </p:cBhvr>
                                      <p:to>
                                        <p:strVal val="visible"/>
                                      </p:to>
                                    </p:set>
                                    <p:animEffect transition="in" filter="fade">
                                      <p:cBhvr>
                                        <p:cTn id="43" dur="500"/>
                                        <p:tgtEl>
                                          <p:spTgt spid="4">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xEl>
                                              <p:pRg st="11" end="11"/>
                                            </p:txEl>
                                          </p:spTgt>
                                        </p:tgtEl>
                                        <p:attrNameLst>
                                          <p:attrName>style.visibility</p:attrName>
                                        </p:attrNameLst>
                                      </p:cBhvr>
                                      <p:to>
                                        <p:strVal val="visible"/>
                                      </p:to>
                                    </p:set>
                                    <p:animEffect transition="in" filter="fade">
                                      <p:cBhvr>
                                        <p:cTn id="46" dur="500"/>
                                        <p:tgtEl>
                                          <p:spTgt spid="4">
                                            <p:txEl>
                                              <p:pRg st="11" end="11"/>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
                                            <p:txEl>
                                              <p:pRg st="12" end="12"/>
                                            </p:txEl>
                                          </p:spTgt>
                                        </p:tgtEl>
                                        <p:attrNameLst>
                                          <p:attrName>style.visibility</p:attrName>
                                        </p:attrNameLst>
                                      </p:cBhvr>
                                      <p:to>
                                        <p:strVal val="visible"/>
                                      </p:to>
                                    </p:set>
                                    <p:animEffect transition="in" filter="fade">
                                      <p:cBhvr>
                                        <p:cTn id="49" dur="500"/>
                                        <p:tgtEl>
                                          <p:spTgt spid="4">
                                            <p:txEl>
                                              <p:pRg st="12" end="12"/>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
                                            <p:txEl>
                                              <p:pRg st="13" end="13"/>
                                            </p:txEl>
                                          </p:spTgt>
                                        </p:tgtEl>
                                        <p:attrNameLst>
                                          <p:attrName>style.visibility</p:attrName>
                                        </p:attrNameLst>
                                      </p:cBhvr>
                                      <p:to>
                                        <p:strVal val="visible"/>
                                      </p:to>
                                    </p:set>
                                    <p:animEffect transition="in" filter="fade">
                                      <p:cBhvr>
                                        <p:cTn id="52" dur="500"/>
                                        <p:tgtEl>
                                          <p:spTgt spid="4">
                                            <p:txEl>
                                              <p:pRg st="13" end="1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txEl>
                                              <p:pRg st="14" end="14"/>
                                            </p:txEl>
                                          </p:spTgt>
                                        </p:tgtEl>
                                        <p:attrNameLst>
                                          <p:attrName>style.visibility</p:attrName>
                                        </p:attrNameLst>
                                      </p:cBhvr>
                                      <p:to>
                                        <p:strVal val="visible"/>
                                      </p:to>
                                    </p:set>
                                    <p:animEffect transition="in" filter="fade">
                                      <p:cBhvr>
                                        <p:cTn id="57" dur="500"/>
                                        <p:tgtEl>
                                          <p:spTgt spid="4">
                                            <p:txEl>
                                              <p:pRg st="14" end="14"/>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
                                            <p:txEl>
                                              <p:pRg st="15" end="15"/>
                                            </p:txEl>
                                          </p:spTgt>
                                        </p:tgtEl>
                                        <p:attrNameLst>
                                          <p:attrName>style.visibility</p:attrName>
                                        </p:attrNameLst>
                                      </p:cBhvr>
                                      <p:to>
                                        <p:strVal val="visible"/>
                                      </p:to>
                                    </p:set>
                                    <p:animEffect transition="in" filter="fade">
                                      <p:cBhvr>
                                        <p:cTn id="62" dur="500"/>
                                        <p:tgtEl>
                                          <p:spTgt spid="4">
                                            <p:txEl>
                                              <p:pRg st="15" end="15"/>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
                                            <p:txEl>
                                              <p:pRg st="16" end="16"/>
                                            </p:txEl>
                                          </p:spTgt>
                                        </p:tgtEl>
                                        <p:attrNameLst>
                                          <p:attrName>style.visibility</p:attrName>
                                        </p:attrNameLst>
                                      </p:cBhvr>
                                      <p:to>
                                        <p:strVal val="visible"/>
                                      </p:to>
                                    </p:set>
                                    <p:animEffect transition="in" filter="fade">
                                      <p:cBhvr>
                                        <p:cTn id="65" dur="500"/>
                                        <p:tgtEl>
                                          <p:spTgt spid="4">
                                            <p:txEl>
                                              <p:pRg st="16" end="16"/>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
                                            <p:txEl>
                                              <p:pRg st="17" end="17"/>
                                            </p:txEl>
                                          </p:spTgt>
                                        </p:tgtEl>
                                        <p:attrNameLst>
                                          <p:attrName>style.visibility</p:attrName>
                                        </p:attrNameLst>
                                      </p:cBhvr>
                                      <p:to>
                                        <p:strVal val="visible"/>
                                      </p:to>
                                    </p:set>
                                    <p:animEffect transition="in" filter="fade">
                                      <p:cBhvr>
                                        <p:cTn id="68" dur="500"/>
                                        <p:tgtEl>
                                          <p:spTgt spid="4">
                                            <p:txEl>
                                              <p:pRg st="17" end="17"/>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4">
                                            <p:txEl>
                                              <p:pRg st="18" end="18"/>
                                            </p:txEl>
                                          </p:spTgt>
                                        </p:tgtEl>
                                        <p:attrNameLst>
                                          <p:attrName>style.visibility</p:attrName>
                                        </p:attrNameLst>
                                      </p:cBhvr>
                                      <p:to>
                                        <p:strVal val="visible"/>
                                      </p:to>
                                    </p:set>
                                    <p:animEffect transition="in" filter="fade">
                                      <p:cBhvr>
                                        <p:cTn id="73" dur="500"/>
                                        <p:tgtEl>
                                          <p:spTgt spid="4">
                                            <p:txEl>
                                              <p:pRg st="18" end="18"/>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4">
                                            <p:txEl>
                                              <p:pRg st="20" end="20"/>
                                            </p:txEl>
                                          </p:spTgt>
                                        </p:tgtEl>
                                        <p:attrNameLst>
                                          <p:attrName>style.visibility</p:attrName>
                                        </p:attrNameLst>
                                      </p:cBhvr>
                                      <p:to>
                                        <p:strVal val="visible"/>
                                      </p:to>
                                    </p:set>
                                    <p:animEffect transition="in" filter="fade">
                                      <p:cBhvr>
                                        <p:cTn id="78" dur="500"/>
                                        <p:tgtEl>
                                          <p:spTgt spid="4">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 xmlns:a14="http://schemas.microsoft.com/office/drawing/2010/main" val="0"/>
              </a:ext>
            </a:extLst>
          </a:blip>
          <a:srcRect l="174" t="20539" r="11498" b="7731"/>
          <a:stretch/>
        </p:blipFill>
        <p:spPr>
          <a:xfrm>
            <a:off x="-8022" y="-48126"/>
            <a:ext cx="12200022" cy="6906126"/>
          </a:xfrm>
          <a:prstGeom prst="rect">
            <a:avLst/>
          </a:prstGeom>
        </p:spPr>
      </p:pic>
      <p:grpSp>
        <p:nvGrpSpPr>
          <p:cNvPr id="5" name="Group 4"/>
          <p:cNvGrpSpPr/>
          <p:nvPr/>
        </p:nvGrpSpPr>
        <p:grpSpPr>
          <a:xfrm>
            <a:off x="961617" y="2865028"/>
            <a:ext cx="9323885" cy="1107996"/>
            <a:chOff x="593128" y="2686084"/>
            <a:chExt cx="9323885" cy="1107996"/>
          </a:xfrm>
        </p:grpSpPr>
        <p:pic>
          <p:nvPicPr>
            <p:cNvPr id="2" name="Picture 1"/>
            <p:cNvPicPr>
              <a:picLocks noChangeAspect="1"/>
            </p:cNvPicPr>
            <p:nvPr/>
          </p:nvPicPr>
          <p:blipFill rotWithShape="1">
            <a:blip r:embed="rId4" cstate="print">
              <a:extLst>
                <a:ext uri="{28A0092B-C50C-407E-A947-70E740481C1C}">
                  <a14:useLocalDpi xmlns="" xmlns:a14="http://schemas.microsoft.com/office/drawing/2010/main" val="0"/>
                </a:ext>
              </a:extLst>
            </a:blip>
            <a:srcRect t="76469"/>
            <a:stretch/>
          </p:blipFill>
          <p:spPr>
            <a:xfrm>
              <a:off x="593128" y="2866030"/>
              <a:ext cx="9168957" cy="818866"/>
            </a:xfrm>
            <a:prstGeom prst="rect">
              <a:avLst/>
            </a:prstGeom>
          </p:spPr>
        </p:pic>
        <p:sp>
          <p:nvSpPr>
            <p:cNvPr id="3" name="TextBox 2"/>
            <p:cNvSpPr txBox="1"/>
            <p:nvPr/>
          </p:nvSpPr>
          <p:spPr>
            <a:xfrm>
              <a:off x="9171296" y="2686084"/>
              <a:ext cx="745717" cy="1107996"/>
            </a:xfrm>
            <a:prstGeom prst="rect">
              <a:avLst/>
            </a:prstGeom>
            <a:noFill/>
          </p:spPr>
          <p:txBody>
            <a:bodyPr wrap="none" rtlCol="0">
              <a:spAutoFit/>
            </a:bodyPr>
            <a:lstStyle/>
            <a:p>
              <a:r>
                <a:rPr lang="en-US" sz="6600" dirty="0">
                  <a:solidFill>
                    <a:schemeClr val="bg1"/>
                  </a:solidFill>
                  <a:latin typeface="Mistral" panose="03090702030407020403" pitchFamily="66" charset="0"/>
                </a:rPr>
                <a:t>…</a:t>
              </a:r>
              <a:endParaRPr lang="en-GB" sz="6600" dirty="0">
                <a:solidFill>
                  <a:schemeClr val="bg1"/>
                </a:solidFill>
                <a:latin typeface="Mistral" panose="03090702030407020403" pitchFamily="66" charset="0"/>
              </a:endParaRPr>
            </a:p>
          </p:txBody>
        </p:sp>
      </p:grpSp>
    </p:spTree>
    <p:extLst>
      <p:ext uri="{BB962C8B-B14F-4D97-AF65-F5344CB8AC3E}">
        <p14:creationId xmlns="" xmlns:p14="http://schemas.microsoft.com/office/powerpoint/2010/main" val="1529642400"/>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cxnSp>
        <p:nvCxnSpPr>
          <p:cNvPr id="76" name="Straight Connector 75"/>
          <p:cNvCxnSpPr/>
          <p:nvPr/>
        </p:nvCxnSpPr>
        <p:spPr>
          <a:xfrm>
            <a:off x="0" y="4061904"/>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10" name="Object 9" hidden="1"/>
          <p:cNvGraphicFramePr>
            <a:graphicFrameLocks noChangeAspect="1"/>
          </p:cNvGraphicFramePr>
          <p:nvPr>
            <p:custDataLst>
              <p:tags r:id="rId3"/>
            </p:custDataLst>
            <p:extLst/>
          </p:nvPr>
        </p:nvGraphicFramePr>
        <p:xfrm>
          <a:off x="1525589" y="1589"/>
          <a:ext cx="1587" cy="1587"/>
        </p:xfrm>
        <a:graphic>
          <a:graphicData uri="http://schemas.openxmlformats.org/presentationml/2006/ole">
            <p:oleObj spid="_x0000_s1536" name="think-cell Slide" r:id="rId5" imgW="360" imgH="360" progId="">
              <p:embed/>
            </p:oleObj>
          </a:graphicData>
        </a:graphic>
      </p:graphicFrame>
      <p:grpSp>
        <p:nvGrpSpPr>
          <p:cNvPr id="74" name="Group 73"/>
          <p:cNvGrpSpPr/>
          <p:nvPr/>
        </p:nvGrpSpPr>
        <p:grpSpPr>
          <a:xfrm>
            <a:off x="4490348" y="3701261"/>
            <a:ext cx="3211307" cy="721287"/>
            <a:chOff x="2389032" y="3639657"/>
            <a:chExt cx="4330613" cy="972693"/>
          </a:xfrm>
        </p:grpSpPr>
        <p:grpSp>
          <p:nvGrpSpPr>
            <p:cNvPr id="35" name="Group 34"/>
            <p:cNvGrpSpPr/>
            <p:nvPr/>
          </p:nvGrpSpPr>
          <p:grpSpPr>
            <a:xfrm>
              <a:off x="3508339" y="3639657"/>
              <a:ext cx="972693" cy="972693"/>
              <a:chOff x="1104900" y="2526544"/>
              <a:chExt cx="1295400" cy="1295400"/>
            </a:xfrm>
          </p:grpSpPr>
          <p:sp>
            <p:nvSpPr>
              <p:cNvPr id="36" name="Oval 35"/>
              <p:cNvSpPr/>
              <p:nvPr/>
            </p:nvSpPr>
            <p:spPr>
              <a:xfrm>
                <a:off x="1104900" y="2526544"/>
                <a:ext cx="1295400" cy="129540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p:cNvSpPr/>
              <p:nvPr/>
            </p:nvSpPr>
            <p:spPr>
              <a:xfrm>
                <a:off x="1219200" y="2640844"/>
                <a:ext cx="1066800" cy="1066800"/>
              </a:xfrm>
              <a:prstGeom prst="ellipse">
                <a:avLst/>
              </a:prstGeom>
              <a:solidFill>
                <a:srgbClr val="C000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mj-lt"/>
                </a:endParaRPr>
              </a:p>
            </p:txBody>
          </p:sp>
        </p:grpSp>
        <p:grpSp>
          <p:nvGrpSpPr>
            <p:cNvPr id="31" name="Group 30"/>
            <p:cNvGrpSpPr/>
            <p:nvPr/>
          </p:nvGrpSpPr>
          <p:grpSpPr>
            <a:xfrm>
              <a:off x="2389032" y="3639657"/>
              <a:ext cx="972693" cy="972693"/>
              <a:chOff x="1104900" y="2526544"/>
              <a:chExt cx="1295400" cy="1295400"/>
            </a:xfrm>
          </p:grpSpPr>
          <p:sp>
            <p:nvSpPr>
              <p:cNvPr id="32" name="Oval 31"/>
              <p:cNvSpPr/>
              <p:nvPr/>
            </p:nvSpPr>
            <p:spPr>
              <a:xfrm>
                <a:off x="1104900" y="2526544"/>
                <a:ext cx="1295400" cy="129540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1219200" y="2640842"/>
                <a:ext cx="1066800" cy="1066800"/>
              </a:xfrm>
              <a:prstGeom prst="ellipse">
                <a:avLst/>
              </a:prstGeom>
              <a:solidFill>
                <a:srgbClr val="C000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mj-lt"/>
                </a:endParaRPr>
              </a:p>
            </p:txBody>
          </p:sp>
        </p:grpSp>
        <p:grpSp>
          <p:nvGrpSpPr>
            <p:cNvPr id="43" name="Group 42"/>
            <p:cNvGrpSpPr/>
            <p:nvPr/>
          </p:nvGrpSpPr>
          <p:grpSpPr>
            <a:xfrm>
              <a:off x="4627646" y="3639657"/>
              <a:ext cx="972693" cy="972693"/>
              <a:chOff x="1104900" y="2526544"/>
              <a:chExt cx="1295400" cy="1295400"/>
            </a:xfrm>
          </p:grpSpPr>
          <p:sp>
            <p:nvSpPr>
              <p:cNvPr id="44" name="Oval 43"/>
              <p:cNvSpPr/>
              <p:nvPr/>
            </p:nvSpPr>
            <p:spPr>
              <a:xfrm>
                <a:off x="1104900" y="2526544"/>
                <a:ext cx="1295400" cy="129540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p:cNvSpPr/>
              <p:nvPr/>
            </p:nvSpPr>
            <p:spPr>
              <a:xfrm>
                <a:off x="1219200" y="2640846"/>
                <a:ext cx="1066800" cy="1066800"/>
              </a:xfrm>
              <a:prstGeom prst="ellipse">
                <a:avLst/>
              </a:prstGeom>
              <a:solidFill>
                <a:srgbClr val="C000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mj-lt"/>
                </a:endParaRPr>
              </a:p>
            </p:txBody>
          </p:sp>
        </p:grpSp>
        <p:grpSp>
          <p:nvGrpSpPr>
            <p:cNvPr id="47" name="Group 46"/>
            <p:cNvGrpSpPr/>
            <p:nvPr/>
          </p:nvGrpSpPr>
          <p:grpSpPr>
            <a:xfrm>
              <a:off x="5746952" y="3639657"/>
              <a:ext cx="972693" cy="972693"/>
              <a:chOff x="1104900" y="2526544"/>
              <a:chExt cx="1295400" cy="1295400"/>
            </a:xfrm>
          </p:grpSpPr>
          <p:sp>
            <p:nvSpPr>
              <p:cNvPr id="48" name="Oval 47"/>
              <p:cNvSpPr/>
              <p:nvPr/>
            </p:nvSpPr>
            <p:spPr>
              <a:xfrm>
                <a:off x="1104900" y="2526544"/>
                <a:ext cx="1295400" cy="129540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a:off x="1219200" y="2640844"/>
                <a:ext cx="1066800" cy="1066800"/>
              </a:xfrm>
              <a:prstGeom prst="ellipse">
                <a:avLst/>
              </a:prstGeom>
              <a:solidFill>
                <a:srgbClr val="C000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mj-lt"/>
                </a:endParaRPr>
              </a:p>
            </p:txBody>
          </p:sp>
        </p:grpSp>
      </p:grpSp>
      <p:sp>
        <p:nvSpPr>
          <p:cNvPr id="3" name="TextBox 2"/>
          <p:cNvSpPr txBox="1"/>
          <p:nvPr/>
        </p:nvSpPr>
        <p:spPr>
          <a:xfrm>
            <a:off x="3248212" y="2334506"/>
            <a:ext cx="5743388" cy="1107996"/>
          </a:xfrm>
          <a:prstGeom prst="rect">
            <a:avLst/>
          </a:prstGeom>
          <a:noFill/>
        </p:spPr>
        <p:txBody>
          <a:bodyPr wrap="square" rtlCol="0">
            <a:spAutoFit/>
          </a:bodyPr>
          <a:lstStyle/>
          <a:p>
            <a:pPr algn="ctr"/>
            <a:r>
              <a:rPr lang="en-US" sz="6600" b="1" dirty="0">
                <a:solidFill>
                  <a:schemeClr val="bg1"/>
                </a:solidFill>
                <a:latin typeface="Arial" panose="020B0604020202020204" pitchFamily="34" charset="0"/>
                <a:cs typeface="Arial" panose="020B0604020202020204" pitchFamily="34" charset="0"/>
              </a:rPr>
              <a:t>globsyn</a:t>
            </a:r>
            <a:endParaRPr lang="en-GB" sz="6600" b="1" dirty="0">
              <a:solidFill>
                <a:schemeClr val="bg1"/>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6251394" y="3808304"/>
            <a:ext cx="507197" cy="507197"/>
          </a:xfrm>
          <a:prstGeom prst="rect">
            <a:avLst/>
          </a:prstGeom>
        </p:spPr>
      </p:pic>
      <p:pic>
        <p:nvPicPr>
          <p:cNvPr id="8" name="Picture 7"/>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5511410" y="3809020"/>
            <a:ext cx="339175" cy="430232"/>
          </a:xfrm>
          <a:prstGeom prst="rect">
            <a:avLst/>
          </a:prstGeom>
        </p:spPr>
      </p:pic>
      <p:pic>
        <p:nvPicPr>
          <p:cNvPr id="12" name="Picture 11"/>
          <p:cNvPicPr>
            <a:picLocks noChangeAspect="1"/>
          </p:cNvPicPr>
          <p:nvPr/>
        </p:nvPicPr>
        <p:blipFill>
          <a:blip r:embed="rId8" cstate="print">
            <a:extLst>
              <a:ext uri="{28A0092B-C50C-407E-A947-70E740481C1C}">
                <a14:useLocalDpi xmlns="" xmlns:a14="http://schemas.microsoft.com/office/drawing/2010/main" val="0"/>
              </a:ext>
            </a:extLst>
          </a:blip>
          <a:stretch>
            <a:fillRect/>
          </a:stretch>
        </p:blipFill>
        <p:spPr>
          <a:xfrm>
            <a:off x="7137063" y="3899448"/>
            <a:ext cx="407894" cy="416052"/>
          </a:xfrm>
          <a:prstGeom prst="rect">
            <a:avLst/>
          </a:prstGeom>
        </p:spPr>
      </p:pic>
      <p:pic>
        <p:nvPicPr>
          <p:cNvPr id="13" name="Picture 12"/>
          <p:cNvPicPr>
            <a:picLocks noChangeAspect="1"/>
          </p:cNvPicPr>
          <p:nvPr/>
        </p:nvPicPr>
        <p:blipFill>
          <a:blip r:embed="rId9" cstate="print">
            <a:extLst>
              <a:ext uri="{28A0092B-C50C-407E-A947-70E740481C1C}">
                <a14:useLocalDpi xmlns="" xmlns:a14="http://schemas.microsoft.com/office/drawing/2010/main" val="0"/>
              </a:ext>
            </a:extLst>
          </a:blip>
          <a:stretch>
            <a:fillRect/>
          </a:stretch>
        </p:blipFill>
        <p:spPr>
          <a:xfrm>
            <a:off x="4639331" y="3879059"/>
            <a:ext cx="389002" cy="389002"/>
          </a:xfrm>
          <a:prstGeom prst="rect">
            <a:avLst/>
          </a:prstGeom>
        </p:spPr>
      </p:pic>
    </p:spTree>
    <p:custDataLst>
      <p:tags r:id="rId2"/>
    </p:custDataLst>
    <p:extLst>
      <p:ext uri="{BB962C8B-B14F-4D97-AF65-F5344CB8AC3E}">
        <p14:creationId xmlns="" xmlns:p14="http://schemas.microsoft.com/office/powerpoint/2010/main" val="273992737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wipe(left)">
                                      <p:cBhvr>
                                        <p:cTn id="11" dur="500"/>
                                        <p:tgtEl>
                                          <p:spTgt spid="7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4"/>
                                        </p:tgtEl>
                                        <p:attrNameLst>
                                          <p:attrName>style.visibility</p:attrName>
                                        </p:attrNameLst>
                                      </p:cBhvr>
                                      <p:to>
                                        <p:strVal val="visible"/>
                                      </p:to>
                                    </p:set>
                                    <p:animEffect transition="in" filter="fade">
                                      <p:cBhvr>
                                        <p:cTn id="15" dur="500"/>
                                        <p:tgtEl>
                                          <p:spTgt spid="7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graphicFrame>
        <p:nvGraphicFramePr>
          <p:cNvPr id="10" name="Object 9" hidden="1"/>
          <p:cNvGraphicFramePr>
            <a:graphicFrameLocks noChangeAspect="1"/>
          </p:cNvGraphicFramePr>
          <p:nvPr>
            <p:custDataLst>
              <p:tags r:id="rId3"/>
            </p:custDataLst>
            <p:extLst/>
          </p:nvPr>
        </p:nvGraphicFramePr>
        <p:xfrm>
          <a:off x="1525589" y="1589"/>
          <a:ext cx="1587" cy="1587"/>
        </p:xfrm>
        <a:graphic>
          <a:graphicData uri="http://schemas.openxmlformats.org/presentationml/2006/ole">
            <p:oleObj spid="_x0000_s3577" name="think-cell Slide" r:id="rId5" imgW="360" imgH="360" progId="">
              <p:embed/>
            </p:oleObj>
          </a:graphicData>
        </a:graphic>
      </p:graphicFrame>
      <p:pic>
        <p:nvPicPr>
          <p:cNvPr id="2" name="Picture 1"/>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4082406" y="2679465"/>
            <a:ext cx="4027187" cy="1499070"/>
          </a:xfrm>
          <a:prstGeom prst="rect">
            <a:avLst/>
          </a:prstGeom>
        </p:spPr>
      </p:pic>
    </p:spTree>
    <p:custDataLst>
      <p:tags r:id="rId2"/>
    </p:custDataLst>
    <p:extLst>
      <p:ext uri="{BB962C8B-B14F-4D97-AF65-F5344CB8AC3E}">
        <p14:creationId xmlns="" xmlns:p14="http://schemas.microsoft.com/office/powerpoint/2010/main" val="103611358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graphicFrame>
        <p:nvGraphicFramePr>
          <p:cNvPr id="10" name="Object 9" hidden="1"/>
          <p:cNvGraphicFramePr>
            <a:graphicFrameLocks noChangeAspect="1"/>
          </p:cNvGraphicFramePr>
          <p:nvPr>
            <p:custDataLst>
              <p:tags r:id="rId3"/>
            </p:custDataLst>
            <p:extLst/>
          </p:nvPr>
        </p:nvGraphicFramePr>
        <p:xfrm>
          <a:off x="1525589" y="1589"/>
          <a:ext cx="1587" cy="1587"/>
        </p:xfrm>
        <a:graphic>
          <a:graphicData uri="http://schemas.openxmlformats.org/presentationml/2006/ole">
            <p:oleObj spid="_x0000_s4600" name="think-cell Slide" r:id="rId5" imgW="360" imgH="360" progId="">
              <p:embed/>
            </p:oleObj>
          </a:graphicData>
        </a:graphic>
      </p:graphicFrame>
      <p:sp>
        <p:nvSpPr>
          <p:cNvPr id="3" name="TextBox 2"/>
          <p:cNvSpPr txBox="1"/>
          <p:nvPr/>
        </p:nvSpPr>
        <p:spPr>
          <a:xfrm>
            <a:off x="0" y="2875002"/>
            <a:ext cx="12192000" cy="1754326"/>
          </a:xfrm>
          <a:prstGeom prst="rect">
            <a:avLst/>
          </a:prstGeom>
          <a:noFill/>
        </p:spPr>
        <p:txBody>
          <a:bodyPr wrap="square" rtlCol="0">
            <a:spAutoFit/>
          </a:bodyPr>
          <a:lstStyle/>
          <a:p>
            <a:pPr algn="ctr"/>
            <a:r>
              <a:rPr lang="en-US" sz="5400" b="1" dirty="0" smtClean="0">
                <a:solidFill>
                  <a:schemeClr val="bg1"/>
                </a:solidFill>
                <a:latin typeface="Arial" panose="020B0604020202020204" pitchFamily="34" charset="0"/>
                <a:cs typeface="Arial" panose="020B0604020202020204" pitchFamily="34" charset="0"/>
              </a:rPr>
              <a:t>Machine Learning with Python </a:t>
            </a:r>
            <a:r>
              <a:rPr lang="en-US" sz="5400" b="1" dirty="0">
                <a:solidFill>
                  <a:schemeClr val="bg1"/>
                </a:solidFill>
                <a:latin typeface="Arial" panose="020B0604020202020204" pitchFamily="34" charset="0"/>
                <a:cs typeface="Arial" panose="020B0604020202020204" pitchFamily="34" charset="0"/>
              </a:rPr>
              <a:t>projects</a:t>
            </a:r>
          </a:p>
        </p:txBody>
      </p:sp>
    </p:spTree>
    <p:custDataLst>
      <p:tags r:id="rId2"/>
    </p:custDataLst>
    <p:extLst>
      <p:ext uri="{BB962C8B-B14F-4D97-AF65-F5344CB8AC3E}">
        <p14:creationId xmlns="" xmlns:p14="http://schemas.microsoft.com/office/powerpoint/2010/main" val="251242198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77144" y="714053"/>
            <a:ext cx="11052345" cy="769441"/>
          </a:xfrm>
          <a:prstGeom prst="rect">
            <a:avLst/>
          </a:prstGeom>
          <a:noFill/>
        </p:spPr>
        <p:txBody>
          <a:bodyPr wrap="square" rtlCol="0">
            <a:spAutoFit/>
          </a:bodyPr>
          <a:lstStyle/>
          <a:p>
            <a:pPr algn="ctr"/>
            <a:r>
              <a:rPr lang="en-US" sz="4400" b="1" i="1" dirty="0"/>
              <a:t>Project 1: Predict Credit Card Acceptance</a:t>
            </a:r>
            <a:endParaRPr lang="en-GB" sz="4400" b="1" i="1" dirty="0"/>
          </a:p>
        </p:txBody>
      </p:sp>
      <p:sp>
        <p:nvSpPr>
          <p:cNvPr id="4" name="Rectangle 3">
            <a:extLst>
              <a:ext uri="{FF2B5EF4-FFF2-40B4-BE49-F238E27FC236}">
                <a16:creationId xmlns="" xmlns:a16="http://schemas.microsoft.com/office/drawing/2014/main" id="{2743D8F2-3D68-4F39-B6AA-C27B0656DAB9}"/>
              </a:ext>
            </a:extLst>
          </p:cNvPr>
          <p:cNvSpPr/>
          <p:nvPr/>
        </p:nvSpPr>
        <p:spPr>
          <a:xfrm>
            <a:off x="1992676" y="1331094"/>
            <a:ext cx="9522180" cy="5139869"/>
          </a:xfrm>
          <a:prstGeom prst="rect">
            <a:avLst/>
          </a:prstGeom>
        </p:spPr>
        <p:txBody>
          <a:bodyPr wrap="square">
            <a:spAutoFit/>
          </a:bodyPr>
          <a:lstStyle/>
          <a:p>
            <a:pPr marL="285750" indent="-285750">
              <a:buFont typeface="Arial" panose="020B0604020202020204" pitchFamily="34" charset="0"/>
              <a:buChar char="•"/>
            </a:pPr>
            <a:r>
              <a:rPr lang="en-US" sz="2000" dirty="0"/>
              <a:t>A small credit card dataset for simple econometric analysis (taken from Kaggle, originally from William Greene's book Econometric Analysis)</a:t>
            </a:r>
          </a:p>
          <a:p>
            <a:pPr marL="285750" indent="-285750">
              <a:buFont typeface="Arial" panose="020B0604020202020204" pitchFamily="34" charset="0"/>
              <a:buChar char="•"/>
            </a:pPr>
            <a:r>
              <a:rPr lang="en-US" sz="2000" dirty="0"/>
              <a:t>Content</a:t>
            </a:r>
          </a:p>
          <a:p>
            <a:pPr marL="742950" lvl="1" indent="-285750">
              <a:buFont typeface="Arial" panose="020B0604020202020204" pitchFamily="34" charset="0"/>
              <a:buChar char="•"/>
            </a:pPr>
            <a:r>
              <a:rPr lang="en-US" sz="1400" dirty="0"/>
              <a:t>    card: Dummy variable, 1 if application for credit card accepted, 0 if not</a:t>
            </a:r>
          </a:p>
          <a:p>
            <a:pPr marL="742950" lvl="1" indent="-285750">
              <a:buFont typeface="Arial" panose="020B0604020202020204" pitchFamily="34" charset="0"/>
              <a:buChar char="•"/>
            </a:pPr>
            <a:r>
              <a:rPr lang="en-US" sz="1400" dirty="0"/>
              <a:t>    reports: Number of major derogatory reports</a:t>
            </a:r>
          </a:p>
          <a:p>
            <a:pPr marL="742950" lvl="1" indent="-285750">
              <a:buFont typeface="Arial" panose="020B0604020202020204" pitchFamily="34" charset="0"/>
              <a:buChar char="•"/>
            </a:pPr>
            <a:r>
              <a:rPr lang="en-US" sz="1400" dirty="0"/>
              <a:t>    age: Age n years plus twelfths of a year</a:t>
            </a:r>
          </a:p>
          <a:p>
            <a:pPr marL="742950" lvl="1" indent="-285750">
              <a:buFont typeface="Arial" panose="020B0604020202020204" pitchFamily="34" charset="0"/>
              <a:buChar char="•"/>
            </a:pPr>
            <a:r>
              <a:rPr lang="en-US" sz="1400" dirty="0"/>
              <a:t>    income: Yearly income (divided by 10,000)</a:t>
            </a:r>
          </a:p>
          <a:p>
            <a:pPr marL="742950" lvl="1" indent="-285750">
              <a:buFont typeface="Arial" panose="020B0604020202020204" pitchFamily="34" charset="0"/>
              <a:buChar char="•"/>
            </a:pPr>
            <a:r>
              <a:rPr lang="en-US" sz="1400" dirty="0"/>
              <a:t>    share: Ratio of monthly credit card expenditure to yearly income</a:t>
            </a:r>
          </a:p>
          <a:p>
            <a:pPr marL="742950" lvl="1" indent="-285750">
              <a:buFont typeface="Arial" panose="020B0604020202020204" pitchFamily="34" charset="0"/>
              <a:buChar char="•"/>
            </a:pPr>
            <a:r>
              <a:rPr lang="en-US" sz="1400" dirty="0"/>
              <a:t>    expenditure: Average monthly credit card expenditure</a:t>
            </a:r>
          </a:p>
          <a:p>
            <a:pPr marL="742950" lvl="1" indent="-285750">
              <a:buFont typeface="Arial" panose="020B0604020202020204" pitchFamily="34" charset="0"/>
              <a:buChar char="•"/>
            </a:pPr>
            <a:r>
              <a:rPr lang="en-US" sz="1400" dirty="0"/>
              <a:t>    owner: 1 if owns their home, 0 if rent</a:t>
            </a:r>
          </a:p>
          <a:p>
            <a:pPr marL="742950" lvl="1" indent="-285750">
              <a:buFont typeface="Arial" panose="020B0604020202020204" pitchFamily="34" charset="0"/>
              <a:buChar char="•"/>
            </a:pPr>
            <a:r>
              <a:rPr lang="en-US" sz="1400" dirty="0"/>
              <a:t>    </a:t>
            </a:r>
            <a:r>
              <a:rPr lang="en-US" sz="1400" dirty="0" err="1"/>
              <a:t>selfempl</a:t>
            </a:r>
            <a:r>
              <a:rPr lang="en-US" sz="1400" dirty="0"/>
              <a:t>: 1 if self employed, 0 if not.</a:t>
            </a:r>
          </a:p>
          <a:p>
            <a:pPr marL="742950" lvl="1" indent="-285750">
              <a:buFont typeface="Arial" panose="020B0604020202020204" pitchFamily="34" charset="0"/>
              <a:buChar char="•"/>
            </a:pPr>
            <a:r>
              <a:rPr lang="en-US" sz="1400" dirty="0"/>
              <a:t>    dependents: 1 + number of dependents</a:t>
            </a:r>
          </a:p>
          <a:p>
            <a:pPr marL="742950" lvl="1" indent="-285750">
              <a:buFont typeface="Arial" panose="020B0604020202020204" pitchFamily="34" charset="0"/>
              <a:buChar char="•"/>
            </a:pPr>
            <a:r>
              <a:rPr lang="en-US" sz="1400" dirty="0"/>
              <a:t>    months: Months living at current address</a:t>
            </a:r>
          </a:p>
          <a:p>
            <a:pPr marL="742950" lvl="1" indent="-285750">
              <a:buFont typeface="Arial" panose="020B0604020202020204" pitchFamily="34" charset="0"/>
              <a:buChar char="•"/>
            </a:pPr>
            <a:r>
              <a:rPr lang="en-US" sz="1400" dirty="0"/>
              <a:t>    </a:t>
            </a:r>
            <a:r>
              <a:rPr lang="en-US" sz="1400" dirty="0" err="1"/>
              <a:t>majorcards</a:t>
            </a:r>
            <a:r>
              <a:rPr lang="en-US" sz="1400" dirty="0"/>
              <a:t>: Number of major credit cards held</a:t>
            </a:r>
          </a:p>
          <a:p>
            <a:pPr marL="742950" lvl="1" indent="-285750">
              <a:buFont typeface="Arial" panose="020B0604020202020204" pitchFamily="34" charset="0"/>
              <a:buChar char="•"/>
            </a:pPr>
            <a:r>
              <a:rPr lang="en-US" sz="1400" dirty="0"/>
              <a:t>    active: Number of active credit accounts</a:t>
            </a:r>
          </a:p>
          <a:p>
            <a:pPr marL="285750" indent="-285750">
              <a:buFont typeface="Arial" panose="020B0604020202020204" pitchFamily="34" charset="0"/>
              <a:buChar char="•"/>
            </a:pPr>
            <a:r>
              <a:rPr lang="en-US" sz="2000" dirty="0"/>
              <a:t>Goal: Predict whether a credit card application will be accepted based upon various data about the applicant.</a:t>
            </a:r>
          </a:p>
          <a:p>
            <a:pPr marL="285750" indent="-285750">
              <a:buFont typeface="Arial" panose="020B0604020202020204" pitchFamily="34" charset="0"/>
              <a:buChar char="•"/>
            </a:pPr>
            <a:r>
              <a:rPr lang="en-US" sz="2000" dirty="0"/>
              <a:t>Split into train and test data and create 4 different types of models from the data - Decision Trees, Linear Regression, Native Bayes and K-NN</a:t>
            </a:r>
          </a:p>
          <a:p>
            <a:pPr marL="285750" indent="-285750">
              <a:buFont typeface="Arial" panose="020B0604020202020204" pitchFamily="34" charset="0"/>
              <a:buChar char="•"/>
            </a:pPr>
            <a:r>
              <a:rPr lang="en-US" sz="2000" dirty="0"/>
              <a:t>Do performance evaluation of each model</a:t>
            </a:r>
          </a:p>
        </p:txBody>
      </p:sp>
      <p:graphicFrame>
        <p:nvGraphicFramePr>
          <p:cNvPr id="3" name="Object 2">
            <a:extLst>
              <a:ext uri="{FF2B5EF4-FFF2-40B4-BE49-F238E27FC236}">
                <a16:creationId xmlns="" xmlns:a16="http://schemas.microsoft.com/office/drawing/2014/main" id="{A143AC4F-5B1D-4480-B960-3A7F50DD07D7}"/>
              </a:ext>
            </a:extLst>
          </p:cNvPr>
          <p:cNvGraphicFramePr>
            <a:graphicFrameLocks noChangeAspect="1"/>
          </p:cNvGraphicFramePr>
          <p:nvPr>
            <p:extLst>
              <p:ext uri="{D42A27DB-BD31-4B8C-83A1-F6EECF244321}">
                <p14:modId xmlns="" xmlns:p14="http://schemas.microsoft.com/office/powerpoint/2010/main" val="2733050741"/>
              </p:ext>
            </p:extLst>
          </p:nvPr>
        </p:nvGraphicFramePr>
        <p:xfrm>
          <a:off x="10546663" y="1714772"/>
          <a:ext cx="914400" cy="771525"/>
        </p:xfrm>
        <a:graphic>
          <a:graphicData uri="http://schemas.openxmlformats.org/presentationml/2006/ole">
            <p:oleObj spid="_x0000_s26675" name="Worksheet" showAsIcon="1" r:id="rId3" imgW="914400" imgH="771480" progId="Excel.Sheet.12">
              <p:embed/>
            </p:oleObj>
          </a:graphicData>
        </a:graphic>
      </p:graphicFrame>
    </p:spTree>
    <p:extLst>
      <p:ext uri="{BB962C8B-B14F-4D97-AF65-F5344CB8AC3E}">
        <p14:creationId xmlns="" xmlns:p14="http://schemas.microsoft.com/office/powerpoint/2010/main" val="4702417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fade">
                                      <p:cBhvr>
                                        <p:cTn id="18" dur="500"/>
                                        <p:tgtEl>
                                          <p:spTgt spid="4">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500"/>
                                        <p:tgtEl>
                                          <p:spTgt spid="4">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Effect transition="in" filter="fade">
                                      <p:cBhvr>
                                        <p:cTn id="24" dur="500"/>
                                        <p:tgtEl>
                                          <p:spTgt spid="4">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xEl>
                                              <p:pRg st="6" end="6"/>
                                            </p:txEl>
                                          </p:spTgt>
                                        </p:tgtEl>
                                        <p:attrNameLst>
                                          <p:attrName>style.visibility</p:attrName>
                                        </p:attrNameLst>
                                      </p:cBhvr>
                                      <p:to>
                                        <p:strVal val="visible"/>
                                      </p:to>
                                    </p:set>
                                    <p:animEffect transition="in" filter="fade">
                                      <p:cBhvr>
                                        <p:cTn id="30" dur="500"/>
                                        <p:tgtEl>
                                          <p:spTgt spid="4">
                                            <p:txEl>
                                              <p:pRg st="6" end="6"/>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animEffect transition="in" filter="fade">
                                      <p:cBhvr>
                                        <p:cTn id="33" dur="500"/>
                                        <p:tgtEl>
                                          <p:spTgt spid="4">
                                            <p:txEl>
                                              <p:pRg st="7" end="7"/>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
                                            <p:txEl>
                                              <p:pRg st="8" end="8"/>
                                            </p:txEl>
                                          </p:spTgt>
                                        </p:tgtEl>
                                        <p:attrNameLst>
                                          <p:attrName>style.visibility</p:attrName>
                                        </p:attrNameLst>
                                      </p:cBhvr>
                                      <p:to>
                                        <p:strVal val="visible"/>
                                      </p:to>
                                    </p:set>
                                    <p:animEffect transition="in" filter="fade">
                                      <p:cBhvr>
                                        <p:cTn id="36" dur="500"/>
                                        <p:tgtEl>
                                          <p:spTgt spid="4">
                                            <p:txEl>
                                              <p:pRg st="8" end="8"/>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animEffect transition="in" filter="fade">
                                      <p:cBhvr>
                                        <p:cTn id="39" dur="500"/>
                                        <p:tgtEl>
                                          <p:spTgt spid="4">
                                            <p:txEl>
                                              <p:pRg st="9" end="9"/>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
                                            <p:txEl>
                                              <p:pRg st="10" end="10"/>
                                            </p:txEl>
                                          </p:spTgt>
                                        </p:tgtEl>
                                        <p:attrNameLst>
                                          <p:attrName>style.visibility</p:attrName>
                                        </p:attrNameLst>
                                      </p:cBhvr>
                                      <p:to>
                                        <p:strVal val="visible"/>
                                      </p:to>
                                    </p:set>
                                    <p:animEffect transition="in" filter="fade">
                                      <p:cBhvr>
                                        <p:cTn id="42" dur="500"/>
                                        <p:tgtEl>
                                          <p:spTgt spid="4">
                                            <p:txEl>
                                              <p:pRg st="10" end="1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
                                            <p:txEl>
                                              <p:pRg st="11" end="11"/>
                                            </p:txEl>
                                          </p:spTgt>
                                        </p:tgtEl>
                                        <p:attrNameLst>
                                          <p:attrName>style.visibility</p:attrName>
                                        </p:attrNameLst>
                                      </p:cBhvr>
                                      <p:to>
                                        <p:strVal val="visible"/>
                                      </p:to>
                                    </p:set>
                                    <p:animEffect transition="in" filter="fade">
                                      <p:cBhvr>
                                        <p:cTn id="45" dur="500"/>
                                        <p:tgtEl>
                                          <p:spTgt spid="4">
                                            <p:txEl>
                                              <p:pRg st="11" end="11"/>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
                                            <p:txEl>
                                              <p:pRg st="12" end="12"/>
                                            </p:txEl>
                                          </p:spTgt>
                                        </p:tgtEl>
                                        <p:attrNameLst>
                                          <p:attrName>style.visibility</p:attrName>
                                        </p:attrNameLst>
                                      </p:cBhvr>
                                      <p:to>
                                        <p:strVal val="visible"/>
                                      </p:to>
                                    </p:set>
                                    <p:animEffect transition="in" filter="fade">
                                      <p:cBhvr>
                                        <p:cTn id="48" dur="500"/>
                                        <p:tgtEl>
                                          <p:spTgt spid="4">
                                            <p:txEl>
                                              <p:pRg st="12" end="12"/>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
                                            <p:txEl>
                                              <p:pRg st="13" end="13"/>
                                            </p:txEl>
                                          </p:spTgt>
                                        </p:tgtEl>
                                        <p:attrNameLst>
                                          <p:attrName>style.visibility</p:attrName>
                                        </p:attrNameLst>
                                      </p:cBhvr>
                                      <p:to>
                                        <p:strVal val="visible"/>
                                      </p:to>
                                    </p:set>
                                    <p:animEffect transition="in" filter="fade">
                                      <p:cBhvr>
                                        <p:cTn id="51" dur="500"/>
                                        <p:tgtEl>
                                          <p:spTgt spid="4">
                                            <p:txEl>
                                              <p:pRg st="13" end="13"/>
                                            </p:txEl>
                                          </p:spTgt>
                                        </p:tgtEl>
                                      </p:cBhvr>
                                    </p:animEffect>
                                  </p:childTnLst>
                                </p:cTn>
                              </p:par>
                            </p:childTnLst>
                          </p:cTn>
                        </p:par>
                        <p:par>
                          <p:cTn id="52" fill="hold">
                            <p:stCondLst>
                              <p:cond delay="1500"/>
                            </p:stCondLst>
                            <p:childTnLst>
                              <p:par>
                                <p:cTn id="53" presetID="10" presetClass="entr" presetSubtype="0" fill="hold" grpId="0" nodeType="afterEffect">
                                  <p:stCondLst>
                                    <p:cond delay="0"/>
                                  </p:stCondLst>
                                  <p:childTnLst>
                                    <p:set>
                                      <p:cBhvr>
                                        <p:cTn id="54" dur="1" fill="hold">
                                          <p:stCondLst>
                                            <p:cond delay="0"/>
                                          </p:stCondLst>
                                        </p:cTn>
                                        <p:tgtEl>
                                          <p:spTgt spid="4">
                                            <p:txEl>
                                              <p:pRg st="14" end="14"/>
                                            </p:txEl>
                                          </p:spTgt>
                                        </p:tgtEl>
                                        <p:attrNameLst>
                                          <p:attrName>style.visibility</p:attrName>
                                        </p:attrNameLst>
                                      </p:cBhvr>
                                      <p:to>
                                        <p:strVal val="visible"/>
                                      </p:to>
                                    </p:set>
                                    <p:animEffect transition="in" filter="fade">
                                      <p:cBhvr>
                                        <p:cTn id="55" dur="500"/>
                                        <p:tgtEl>
                                          <p:spTgt spid="4">
                                            <p:txEl>
                                              <p:pRg st="14" end="14"/>
                                            </p:txEl>
                                          </p:spTgt>
                                        </p:tgtEl>
                                      </p:cBhvr>
                                    </p:animEffect>
                                  </p:childTnLst>
                                </p:cTn>
                              </p:par>
                            </p:childTnLst>
                          </p:cTn>
                        </p:par>
                        <p:par>
                          <p:cTn id="56" fill="hold">
                            <p:stCondLst>
                              <p:cond delay="2000"/>
                            </p:stCondLst>
                            <p:childTnLst>
                              <p:par>
                                <p:cTn id="57" presetID="10" presetClass="entr" presetSubtype="0" fill="hold" grpId="0" nodeType="afterEffect">
                                  <p:stCondLst>
                                    <p:cond delay="0"/>
                                  </p:stCondLst>
                                  <p:childTnLst>
                                    <p:set>
                                      <p:cBhvr>
                                        <p:cTn id="58" dur="1" fill="hold">
                                          <p:stCondLst>
                                            <p:cond delay="0"/>
                                          </p:stCondLst>
                                        </p:cTn>
                                        <p:tgtEl>
                                          <p:spTgt spid="4">
                                            <p:txEl>
                                              <p:pRg st="15" end="15"/>
                                            </p:txEl>
                                          </p:spTgt>
                                        </p:tgtEl>
                                        <p:attrNameLst>
                                          <p:attrName>style.visibility</p:attrName>
                                        </p:attrNameLst>
                                      </p:cBhvr>
                                      <p:to>
                                        <p:strVal val="visible"/>
                                      </p:to>
                                    </p:set>
                                    <p:animEffect transition="in" filter="fade">
                                      <p:cBhvr>
                                        <p:cTn id="59" dur="500"/>
                                        <p:tgtEl>
                                          <p:spTgt spid="4">
                                            <p:txEl>
                                              <p:pRg st="15" end="15"/>
                                            </p:txEl>
                                          </p:spTgt>
                                        </p:tgtEl>
                                      </p:cBhvr>
                                    </p:animEffect>
                                  </p:childTnLst>
                                </p:cTn>
                              </p:par>
                            </p:childTnLst>
                          </p:cTn>
                        </p:par>
                        <p:par>
                          <p:cTn id="60" fill="hold">
                            <p:stCondLst>
                              <p:cond delay="2500"/>
                            </p:stCondLst>
                            <p:childTnLst>
                              <p:par>
                                <p:cTn id="61" presetID="10" presetClass="entr" presetSubtype="0" fill="hold" grpId="0" nodeType="afterEffect">
                                  <p:stCondLst>
                                    <p:cond delay="0"/>
                                  </p:stCondLst>
                                  <p:childTnLst>
                                    <p:set>
                                      <p:cBhvr>
                                        <p:cTn id="62" dur="1" fill="hold">
                                          <p:stCondLst>
                                            <p:cond delay="0"/>
                                          </p:stCondLst>
                                        </p:cTn>
                                        <p:tgtEl>
                                          <p:spTgt spid="4">
                                            <p:txEl>
                                              <p:pRg st="16" end="16"/>
                                            </p:txEl>
                                          </p:spTgt>
                                        </p:tgtEl>
                                        <p:attrNameLst>
                                          <p:attrName>style.visibility</p:attrName>
                                        </p:attrNameLst>
                                      </p:cBhvr>
                                      <p:to>
                                        <p:strVal val="visible"/>
                                      </p:to>
                                    </p:set>
                                    <p:animEffect transition="in" filter="fade">
                                      <p:cBhvr>
                                        <p:cTn id="63" dur="500"/>
                                        <p:tgtEl>
                                          <p:spTgt spid="4">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77144" y="714053"/>
            <a:ext cx="11052345" cy="769441"/>
          </a:xfrm>
          <a:prstGeom prst="rect">
            <a:avLst/>
          </a:prstGeom>
          <a:noFill/>
        </p:spPr>
        <p:txBody>
          <a:bodyPr wrap="square" rtlCol="0">
            <a:spAutoFit/>
          </a:bodyPr>
          <a:lstStyle/>
          <a:p>
            <a:pPr algn="ctr"/>
            <a:r>
              <a:rPr lang="en-US" sz="4400" b="1" i="1" dirty="0"/>
              <a:t>Project 2: Predict Loan Application Status</a:t>
            </a:r>
            <a:endParaRPr lang="en-GB" sz="4400" b="1" i="1" dirty="0"/>
          </a:p>
        </p:txBody>
      </p:sp>
      <p:sp>
        <p:nvSpPr>
          <p:cNvPr id="4" name="Rectangle 3">
            <a:extLst>
              <a:ext uri="{FF2B5EF4-FFF2-40B4-BE49-F238E27FC236}">
                <a16:creationId xmlns="" xmlns:a16="http://schemas.microsoft.com/office/drawing/2014/main" id="{2743D8F2-3D68-4F39-B6AA-C27B0656DAB9}"/>
              </a:ext>
            </a:extLst>
          </p:cNvPr>
          <p:cNvSpPr/>
          <p:nvPr/>
        </p:nvSpPr>
        <p:spPr>
          <a:xfrm>
            <a:off x="1992676" y="1331094"/>
            <a:ext cx="9522180" cy="4308872"/>
          </a:xfrm>
          <a:prstGeom prst="rect">
            <a:avLst/>
          </a:prstGeom>
        </p:spPr>
        <p:txBody>
          <a:bodyPr wrap="square">
            <a:spAutoFit/>
          </a:bodyPr>
          <a:lstStyle/>
          <a:p>
            <a:pPr marL="285750" indent="-285750">
              <a:buFont typeface="Arial" panose="020B0604020202020204" pitchFamily="34" charset="0"/>
              <a:buChar char="•"/>
            </a:pPr>
            <a:r>
              <a:rPr lang="en-US" sz="2000" dirty="0"/>
              <a:t>A small loan application dataset taken from Kaggle (contains training and test data)</a:t>
            </a:r>
          </a:p>
          <a:p>
            <a:pPr marL="285750" indent="-285750">
              <a:buFont typeface="Arial" panose="020B0604020202020204" pitchFamily="34" charset="0"/>
              <a:buChar char="•"/>
            </a:pPr>
            <a:r>
              <a:rPr lang="en-US" sz="2000" dirty="0"/>
              <a:t>Content</a:t>
            </a:r>
          </a:p>
          <a:p>
            <a:pPr marL="742950" lvl="1" indent="-285750">
              <a:buFont typeface="Arial" panose="020B0604020202020204" pitchFamily="34" charset="0"/>
              <a:buChar char="•"/>
            </a:pPr>
            <a:r>
              <a:rPr lang="en-US" sz="1400" dirty="0"/>
              <a:t>Application Id</a:t>
            </a:r>
          </a:p>
          <a:p>
            <a:pPr marL="742950" lvl="1" indent="-285750">
              <a:buFont typeface="Arial" panose="020B0604020202020204" pitchFamily="34" charset="0"/>
              <a:buChar char="•"/>
            </a:pPr>
            <a:r>
              <a:rPr lang="en-US" sz="1400" dirty="0"/>
              <a:t>Gender</a:t>
            </a:r>
          </a:p>
          <a:p>
            <a:pPr marL="742950" lvl="1" indent="-285750">
              <a:buFont typeface="Arial" panose="020B0604020202020204" pitchFamily="34" charset="0"/>
              <a:buChar char="•"/>
            </a:pPr>
            <a:r>
              <a:rPr lang="en-US" sz="1400" dirty="0"/>
              <a:t>Married</a:t>
            </a:r>
          </a:p>
          <a:p>
            <a:pPr marL="742950" lvl="1" indent="-285750">
              <a:buFont typeface="Arial" panose="020B0604020202020204" pitchFamily="34" charset="0"/>
              <a:buChar char="•"/>
            </a:pPr>
            <a:r>
              <a:rPr lang="en-US" sz="1400" dirty="0"/>
              <a:t>Dependent</a:t>
            </a:r>
          </a:p>
          <a:p>
            <a:pPr marL="742950" lvl="1" indent="-285750">
              <a:buFont typeface="Arial" panose="020B0604020202020204" pitchFamily="34" charset="0"/>
              <a:buChar char="•"/>
            </a:pPr>
            <a:r>
              <a:rPr lang="en-US" sz="1400" dirty="0"/>
              <a:t>Education</a:t>
            </a:r>
          </a:p>
          <a:p>
            <a:pPr marL="742950" lvl="1" indent="-285750">
              <a:buFont typeface="Arial" panose="020B0604020202020204" pitchFamily="34" charset="0"/>
              <a:buChar char="•"/>
            </a:pPr>
            <a:r>
              <a:rPr lang="en-US" sz="1400" dirty="0"/>
              <a:t>Self-employed</a:t>
            </a:r>
          </a:p>
          <a:p>
            <a:pPr marL="742950" lvl="1" indent="-285750">
              <a:buFont typeface="Arial" panose="020B0604020202020204" pitchFamily="34" charset="0"/>
              <a:buChar char="•"/>
            </a:pPr>
            <a:r>
              <a:rPr lang="en-US" sz="1400" dirty="0"/>
              <a:t>Applicant Income</a:t>
            </a:r>
          </a:p>
          <a:p>
            <a:pPr marL="742950" lvl="1" indent="-285750">
              <a:buFont typeface="Arial" panose="020B0604020202020204" pitchFamily="34" charset="0"/>
              <a:buChar char="•"/>
            </a:pPr>
            <a:r>
              <a:rPr lang="en-US" sz="1400" dirty="0"/>
              <a:t>Co-applicant income</a:t>
            </a:r>
          </a:p>
          <a:p>
            <a:pPr marL="742950" lvl="1" indent="-285750">
              <a:buFont typeface="Arial" panose="020B0604020202020204" pitchFamily="34" charset="0"/>
              <a:buChar char="•"/>
            </a:pPr>
            <a:r>
              <a:rPr lang="en-US" sz="1400" dirty="0"/>
              <a:t>Loan amount</a:t>
            </a:r>
          </a:p>
          <a:p>
            <a:pPr marL="742950" lvl="1" indent="-285750">
              <a:buFont typeface="Arial" panose="020B0604020202020204" pitchFamily="34" charset="0"/>
              <a:buChar char="•"/>
            </a:pPr>
            <a:r>
              <a:rPr lang="en-US" sz="1400" dirty="0"/>
              <a:t>Credit History  (1 if present, 0  or blank if not)</a:t>
            </a:r>
          </a:p>
          <a:p>
            <a:pPr marL="742950" lvl="1" indent="-285750">
              <a:buFont typeface="Arial" panose="020B0604020202020204" pitchFamily="34" charset="0"/>
              <a:buChar char="•"/>
            </a:pPr>
            <a:r>
              <a:rPr lang="en-US" sz="1400" dirty="0"/>
              <a:t>Property area</a:t>
            </a:r>
          </a:p>
          <a:p>
            <a:pPr marL="285750" indent="-285750">
              <a:buFont typeface="Arial" panose="020B0604020202020204" pitchFamily="34" charset="0"/>
              <a:buChar char="•"/>
            </a:pPr>
            <a:r>
              <a:rPr lang="en-US" sz="2000" dirty="0"/>
              <a:t>Goal: Predict whether a loan application will be accepted based upon applicant data.</a:t>
            </a:r>
          </a:p>
          <a:p>
            <a:pPr marL="285750" indent="-285750">
              <a:buFont typeface="Arial" panose="020B0604020202020204" pitchFamily="34" charset="0"/>
              <a:buChar char="•"/>
            </a:pPr>
            <a:r>
              <a:rPr lang="en-US" sz="2000" dirty="0"/>
              <a:t>Create 4 different types of models from the data - Decision Trees, Linear Regression, Native Bayes and K-NN  based on the training data set</a:t>
            </a:r>
          </a:p>
          <a:p>
            <a:pPr marL="285750" indent="-285750">
              <a:buFont typeface="Arial" panose="020B0604020202020204" pitchFamily="34" charset="0"/>
              <a:buChar char="•"/>
            </a:pPr>
            <a:r>
              <a:rPr lang="en-US" sz="2000" dirty="0"/>
              <a:t>Apply on the test data set and compare the differences in the results</a:t>
            </a:r>
          </a:p>
        </p:txBody>
      </p:sp>
      <p:graphicFrame>
        <p:nvGraphicFramePr>
          <p:cNvPr id="2" name="Object 1">
            <a:extLst>
              <a:ext uri="{FF2B5EF4-FFF2-40B4-BE49-F238E27FC236}">
                <a16:creationId xmlns="" xmlns:a16="http://schemas.microsoft.com/office/drawing/2014/main" id="{D7BB21EF-8769-4E31-B727-CB801A7DC3FF}"/>
              </a:ext>
            </a:extLst>
          </p:cNvPr>
          <p:cNvGraphicFramePr>
            <a:graphicFrameLocks noChangeAspect="1"/>
          </p:cNvGraphicFramePr>
          <p:nvPr>
            <p:extLst>
              <p:ext uri="{D42A27DB-BD31-4B8C-83A1-F6EECF244321}">
                <p14:modId xmlns="" xmlns:p14="http://schemas.microsoft.com/office/powerpoint/2010/main" val="1619871371"/>
              </p:ext>
            </p:extLst>
          </p:nvPr>
        </p:nvGraphicFramePr>
        <p:xfrm>
          <a:off x="8368937" y="2657475"/>
          <a:ext cx="914400" cy="771525"/>
        </p:xfrm>
        <a:graphic>
          <a:graphicData uri="http://schemas.openxmlformats.org/presentationml/2006/ole">
            <p:oleObj spid="_x0000_s27742" name="Macro-Enabled Worksheet" showAsIcon="1" r:id="rId3" imgW="914400" imgH="771480" progId="Excel.SheetMacroEnabled.12">
              <p:embed/>
            </p:oleObj>
          </a:graphicData>
        </a:graphic>
      </p:graphicFrame>
      <p:graphicFrame>
        <p:nvGraphicFramePr>
          <p:cNvPr id="5" name="Object 4">
            <a:extLst>
              <a:ext uri="{FF2B5EF4-FFF2-40B4-BE49-F238E27FC236}">
                <a16:creationId xmlns="" xmlns:a16="http://schemas.microsoft.com/office/drawing/2014/main" id="{4021CB78-66CB-4DC5-BCEA-5A03786528B2}"/>
              </a:ext>
            </a:extLst>
          </p:cNvPr>
          <p:cNvGraphicFramePr>
            <a:graphicFrameLocks noChangeAspect="1"/>
          </p:cNvGraphicFramePr>
          <p:nvPr>
            <p:extLst>
              <p:ext uri="{D42A27DB-BD31-4B8C-83A1-F6EECF244321}">
                <p14:modId xmlns="" xmlns:p14="http://schemas.microsoft.com/office/powerpoint/2010/main" val="648668707"/>
              </p:ext>
            </p:extLst>
          </p:nvPr>
        </p:nvGraphicFramePr>
        <p:xfrm>
          <a:off x="9941896" y="2657474"/>
          <a:ext cx="914400" cy="771525"/>
        </p:xfrm>
        <a:graphic>
          <a:graphicData uri="http://schemas.openxmlformats.org/presentationml/2006/ole">
            <p:oleObj spid="_x0000_s27743" name="Worksheet" showAsIcon="1" r:id="rId4" imgW="914400" imgH="771480" progId="Excel.Sheet.12">
              <p:embed/>
            </p:oleObj>
          </a:graphicData>
        </a:graphic>
      </p:graphicFrame>
      <p:sp>
        <p:nvSpPr>
          <p:cNvPr id="6" name="TextBox 5">
            <a:extLst>
              <a:ext uri="{FF2B5EF4-FFF2-40B4-BE49-F238E27FC236}">
                <a16:creationId xmlns="" xmlns:a16="http://schemas.microsoft.com/office/drawing/2014/main" id="{6B068750-D703-4AC7-8FA4-6A6087DB0705}"/>
              </a:ext>
            </a:extLst>
          </p:cNvPr>
          <p:cNvSpPr txBox="1"/>
          <p:nvPr/>
        </p:nvSpPr>
        <p:spPr>
          <a:xfrm>
            <a:off x="8205651" y="3428999"/>
            <a:ext cx="1240971" cy="369332"/>
          </a:xfrm>
          <a:prstGeom prst="rect">
            <a:avLst/>
          </a:prstGeom>
          <a:noFill/>
        </p:spPr>
        <p:txBody>
          <a:bodyPr wrap="square" rtlCol="0">
            <a:spAutoFit/>
          </a:bodyPr>
          <a:lstStyle/>
          <a:p>
            <a:r>
              <a:rPr lang="en-US" dirty="0"/>
              <a:t>Train data</a:t>
            </a:r>
          </a:p>
        </p:txBody>
      </p:sp>
      <p:sp>
        <p:nvSpPr>
          <p:cNvPr id="9" name="TextBox 8">
            <a:extLst>
              <a:ext uri="{FF2B5EF4-FFF2-40B4-BE49-F238E27FC236}">
                <a16:creationId xmlns="" xmlns:a16="http://schemas.microsoft.com/office/drawing/2014/main" id="{6FB54883-85EF-4655-8128-5A86444787CD}"/>
              </a:ext>
            </a:extLst>
          </p:cNvPr>
          <p:cNvSpPr txBox="1"/>
          <p:nvPr/>
        </p:nvSpPr>
        <p:spPr>
          <a:xfrm>
            <a:off x="9901037" y="3422783"/>
            <a:ext cx="1240971" cy="369332"/>
          </a:xfrm>
          <a:prstGeom prst="rect">
            <a:avLst/>
          </a:prstGeom>
          <a:noFill/>
        </p:spPr>
        <p:txBody>
          <a:bodyPr wrap="square" rtlCol="0">
            <a:spAutoFit/>
          </a:bodyPr>
          <a:lstStyle/>
          <a:p>
            <a:r>
              <a:rPr lang="en-US" dirty="0"/>
              <a:t>Test data</a:t>
            </a:r>
          </a:p>
        </p:txBody>
      </p:sp>
    </p:spTree>
    <p:extLst>
      <p:ext uri="{BB962C8B-B14F-4D97-AF65-F5344CB8AC3E}">
        <p14:creationId xmlns="" xmlns:p14="http://schemas.microsoft.com/office/powerpoint/2010/main" val="183377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fade">
                                      <p:cBhvr>
                                        <p:cTn id="18" dur="500"/>
                                        <p:tgtEl>
                                          <p:spTgt spid="4">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500"/>
                                        <p:tgtEl>
                                          <p:spTgt spid="4">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Effect transition="in" filter="fade">
                                      <p:cBhvr>
                                        <p:cTn id="24" dur="500"/>
                                        <p:tgtEl>
                                          <p:spTgt spid="4">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xEl>
                                              <p:pRg st="6" end="6"/>
                                            </p:txEl>
                                          </p:spTgt>
                                        </p:tgtEl>
                                        <p:attrNameLst>
                                          <p:attrName>style.visibility</p:attrName>
                                        </p:attrNameLst>
                                      </p:cBhvr>
                                      <p:to>
                                        <p:strVal val="visible"/>
                                      </p:to>
                                    </p:set>
                                    <p:animEffect transition="in" filter="fade">
                                      <p:cBhvr>
                                        <p:cTn id="30" dur="500"/>
                                        <p:tgtEl>
                                          <p:spTgt spid="4">
                                            <p:txEl>
                                              <p:pRg st="6" end="6"/>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animEffect transition="in" filter="fade">
                                      <p:cBhvr>
                                        <p:cTn id="33" dur="500"/>
                                        <p:tgtEl>
                                          <p:spTgt spid="4">
                                            <p:txEl>
                                              <p:pRg st="7" end="7"/>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
                                            <p:txEl>
                                              <p:pRg st="8" end="8"/>
                                            </p:txEl>
                                          </p:spTgt>
                                        </p:tgtEl>
                                        <p:attrNameLst>
                                          <p:attrName>style.visibility</p:attrName>
                                        </p:attrNameLst>
                                      </p:cBhvr>
                                      <p:to>
                                        <p:strVal val="visible"/>
                                      </p:to>
                                    </p:set>
                                    <p:animEffect transition="in" filter="fade">
                                      <p:cBhvr>
                                        <p:cTn id="36" dur="500"/>
                                        <p:tgtEl>
                                          <p:spTgt spid="4">
                                            <p:txEl>
                                              <p:pRg st="8" end="8"/>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animEffect transition="in" filter="fade">
                                      <p:cBhvr>
                                        <p:cTn id="39" dur="500"/>
                                        <p:tgtEl>
                                          <p:spTgt spid="4">
                                            <p:txEl>
                                              <p:pRg st="9" end="9"/>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
                                            <p:txEl>
                                              <p:pRg st="10" end="10"/>
                                            </p:txEl>
                                          </p:spTgt>
                                        </p:tgtEl>
                                        <p:attrNameLst>
                                          <p:attrName>style.visibility</p:attrName>
                                        </p:attrNameLst>
                                      </p:cBhvr>
                                      <p:to>
                                        <p:strVal val="visible"/>
                                      </p:to>
                                    </p:set>
                                    <p:animEffect transition="in" filter="fade">
                                      <p:cBhvr>
                                        <p:cTn id="42" dur="500"/>
                                        <p:tgtEl>
                                          <p:spTgt spid="4">
                                            <p:txEl>
                                              <p:pRg st="10" end="1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
                                            <p:txEl>
                                              <p:pRg st="11" end="11"/>
                                            </p:txEl>
                                          </p:spTgt>
                                        </p:tgtEl>
                                        <p:attrNameLst>
                                          <p:attrName>style.visibility</p:attrName>
                                        </p:attrNameLst>
                                      </p:cBhvr>
                                      <p:to>
                                        <p:strVal val="visible"/>
                                      </p:to>
                                    </p:set>
                                    <p:animEffect transition="in" filter="fade">
                                      <p:cBhvr>
                                        <p:cTn id="45" dur="500"/>
                                        <p:tgtEl>
                                          <p:spTgt spid="4">
                                            <p:txEl>
                                              <p:pRg st="11" end="11"/>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
                                            <p:txEl>
                                              <p:pRg st="12" end="12"/>
                                            </p:txEl>
                                          </p:spTgt>
                                        </p:tgtEl>
                                        <p:attrNameLst>
                                          <p:attrName>style.visibility</p:attrName>
                                        </p:attrNameLst>
                                      </p:cBhvr>
                                      <p:to>
                                        <p:strVal val="visible"/>
                                      </p:to>
                                    </p:set>
                                    <p:animEffect transition="in" filter="fade">
                                      <p:cBhvr>
                                        <p:cTn id="48" dur="500"/>
                                        <p:tgtEl>
                                          <p:spTgt spid="4">
                                            <p:txEl>
                                              <p:pRg st="12" end="12"/>
                                            </p:txEl>
                                          </p:spTgt>
                                        </p:tgtEl>
                                      </p:cBhvr>
                                    </p:animEffect>
                                  </p:childTnLst>
                                </p:cTn>
                              </p:par>
                            </p:childTnLst>
                          </p:cTn>
                        </p:par>
                        <p:par>
                          <p:cTn id="49" fill="hold">
                            <p:stCondLst>
                              <p:cond delay="1500"/>
                            </p:stCondLst>
                            <p:childTnLst>
                              <p:par>
                                <p:cTn id="50" presetID="10" presetClass="entr" presetSubtype="0" fill="hold" grpId="0" nodeType="afterEffect">
                                  <p:stCondLst>
                                    <p:cond delay="0"/>
                                  </p:stCondLst>
                                  <p:childTnLst>
                                    <p:set>
                                      <p:cBhvr>
                                        <p:cTn id="51" dur="1" fill="hold">
                                          <p:stCondLst>
                                            <p:cond delay="0"/>
                                          </p:stCondLst>
                                        </p:cTn>
                                        <p:tgtEl>
                                          <p:spTgt spid="4">
                                            <p:txEl>
                                              <p:pRg st="13" end="13"/>
                                            </p:txEl>
                                          </p:spTgt>
                                        </p:tgtEl>
                                        <p:attrNameLst>
                                          <p:attrName>style.visibility</p:attrName>
                                        </p:attrNameLst>
                                      </p:cBhvr>
                                      <p:to>
                                        <p:strVal val="visible"/>
                                      </p:to>
                                    </p:set>
                                    <p:animEffect transition="in" filter="fade">
                                      <p:cBhvr>
                                        <p:cTn id="52" dur="500"/>
                                        <p:tgtEl>
                                          <p:spTgt spid="4">
                                            <p:txEl>
                                              <p:pRg st="13" end="13"/>
                                            </p:txEl>
                                          </p:spTgt>
                                        </p:tgtEl>
                                      </p:cBhvr>
                                    </p:animEffect>
                                  </p:childTnLst>
                                </p:cTn>
                              </p:par>
                            </p:childTnLst>
                          </p:cTn>
                        </p:par>
                        <p:par>
                          <p:cTn id="53" fill="hold">
                            <p:stCondLst>
                              <p:cond delay="2000"/>
                            </p:stCondLst>
                            <p:childTnLst>
                              <p:par>
                                <p:cTn id="54" presetID="10" presetClass="entr" presetSubtype="0" fill="hold" grpId="0" nodeType="afterEffect">
                                  <p:stCondLst>
                                    <p:cond delay="0"/>
                                  </p:stCondLst>
                                  <p:childTnLst>
                                    <p:set>
                                      <p:cBhvr>
                                        <p:cTn id="55" dur="1" fill="hold">
                                          <p:stCondLst>
                                            <p:cond delay="0"/>
                                          </p:stCondLst>
                                        </p:cTn>
                                        <p:tgtEl>
                                          <p:spTgt spid="4">
                                            <p:txEl>
                                              <p:pRg st="14" end="14"/>
                                            </p:txEl>
                                          </p:spTgt>
                                        </p:tgtEl>
                                        <p:attrNameLst>
                                          <p:attrName>style.visibility</p:attrName>
                                        </p:attrNameLst>
                                      </p:cBhvr>
                                      <p:to>
                                        <p:strVal val="visible"/>
                                      </p:to>
                                    </p:set>
                                    <p:animEffect transition="in" filter="fade">
                                      <p:cBhvr>
                                        <p:cTn id="56" dur="500"/>
                                        <p:tgtEl>
                                          <p:spTgt spid="4">
                                            <p:txEl>
                                              <p:pRg st="14" end="14"/>
                                            </p:txEl>
                                          </p:spTgt>
                                        </p:tgtEl>
                                      </p:cBhvr>
                                    </p:animEffect>
                                  </p:childTnLst>
                                </p:cTn>
                              </p:par>
                            </p:childTnLst>
                          </p:cTn>
                        </p:par>
                        <p:par>
                          <p:cTn id="57" fill="hold">
                            <p:stCondLst>
                              <p:cond delay="2500"/>
                            </p:stCondLst>
                            <p:childTnLst>
                              <p:par>
                                <p:cTn id="58" presetID="10" presetClass="entr" presetSubtype="0" fill="hold" grpId="0" nodeType="afterEffect">
                                  <p:stCondLst>
                                    <p:cond delay="0"/>
                                  </p:stCondLst>
                                  <p:childTnLst>
                                    <p:set>
                                      <p:cBhvr>
                                        <p:cTn id="59" dur="1" fill="hold">
                                          <p:stCondLst>
                                            <p:cond delay="0"/>
                                          </p:stCondLst>
                                        </p:cTn>
                                        <p:tgtEl>
                                          <p:spTgt spid="4">
                                            <p:txEl>
                                              <p:pRg st="15" end="15"/>
                                            </p:txEl>
                                          </p:spTgt>
                                        </p:tgtEl>
                                        <p:attrNameLst>
                                          <p:attrName>style.visibility</p:attrName>
                                        </p:attrNameLst>
                                      </p:cBhvr>
                                      <p:to>
                                        <p:strVal val="visible"/>
                                      </p:to>
                                    </p:set>
                                    <p:animEffect transition="in" filter="fade">
                                      <p:cBhvr>
                                        <p:cTn id="60" dur="500"/>
                                        <p:tgtEl>
                                          <p:spTgt spid="4">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77144" y="714053"/>
            <a:ext cx="11052345" cy="769441"/>
          </a:xfrm>
          <a:prstGeom prst="rect">
            <a:avLst/>
          </a:prstGeom>
          <a:noFill/>
        </p:spPr>
        <p:txBody>
          <a:bodyPr wrap="square" rtlCol="0">
            <a:spAutoFit/>
          </a:bodyPr>
          <a:lstStyle/>
          <a:p>
            <a:pPr algn="ctr"/>
            <a:r>
              <a:rPr lang="en-US" sz="4400" b="1" i="1" dirty="0"/>
              <a:t>Project 3: Predict Disease</a:t>
            </a:r>
            <a:endParaRPr lang="en-GB" sz="4400" b="1" i="1" dirty="0"/>
          </a:p>
        </p:txBody>
      </p:sp>
      <p:sp>
        <p:nvSpPr>
          <p:cNvPr id="4" name="Rectangle 3">
            <a:extLst>
              <a:ext uri="{FF2B5EF4-FFF2-40B4-BE49-F238E27FC236}">
                <a16:creationId xmlns="" xmlns:a16="http://schemas.microsoft.com/office/drawing/2014/main" id="{2743D8F2-3D68-4F39-B6AA-C27B0656DAB9}"/>
              </a:ext>
            </a:extLst>
          </p:cNvPr>
          <p:cNvSpPr/>
          <p:nvPr/>
        </p:nvSpPr>
        <p:spPr>
          <a:xfrm>
            <a:off x="1992676" y="1331094"/>
            <a:ext cx="9522180" cy="3785652"/>
          </a:xfrm>
          <a:prstGeom prst="rect">
            <a:avLst/>
          </a:prstGeom>
        </p:spPr>
        <p:txBody>
          <a:bodyPr wrap="square">
            <a:spAutoFit/>
          </a:bodyPr>
          <a:lstStyle/>
          <a:p>
            <a:pPr marL="285750" indent="-285750">
              <a:buFont typeface="Arial" panose="020B0604020202020204" pitchFamily="34" charset="0"/>
              <a:buChar char="•"/>
            </a:pPr>
            <a:r>
              <a:rPr lang="en-US" sz="2000" dirty="0"/>
              <a:t>A small medical diagnosis dataset taken from Kaggle </a:t>
            </a:r>
          </a:p>
          <a:p>
            <a:pPr marL="285750" indent="-285750">
              <a:buFont typeface="Arial" panose="020B0604020202020204" pitchFamily="34" charset="0"/>
              <a:buChar char="•"/>
            </a:pPr>
            <a:r>
              <a:rPr lang="en-US" sz="2000" dirty="0"/>
              <a:t>Content : 3 different files</a:t>
            </a:r>
          </a:p>
          <a:p>
            <a:pPr marL="742950" lvl="1" indent="-285750">
              <a:buFont typeface="Arial" panose="020B0604020202020204" pitchFamily="34" charset="0"/>
              <a:buChar char="•"/>
            </a:pPr>
            <a:r>
              <a:rPr lang="nl-NL" sz="2000" dirty="0"/>
              <a:t>Symptom ids versus names</a:t>
            </a:r>
          </a:p>
          <a:p>
            <a:pPr marL="742950" lvl="1" indent="-285750">
              <a:buFont typeface="Arial" panose="020B0604020202020204" pitchFamily="34" charset="0"/>
              <a:buChar char="•"/>
            </a:pPr>
            <a:r>
              <a:rPr lang="nl-NL" sz="2000" dirty="0"/>
              <a:t>Diagnosis ids versus names</a:t>
            </a:r>
          </a:p>
          <a:p>
            <a:pPr marL="742950" lvl="1" indent="-285750">
              <a:buFont typeface="Arial" panose="020B0604020202020204" pitchFamily="34" charset="0"/>
              <a:buChar char="•"/>
            </a:pPr>
            <a:r>
              <a:rPr lang="en-US" sz="2000" dirty="0"/>
              <a:t>matrix linking system ids to diagnosis ids with weight. "</a:t>
            </a:r>
            <a:r>
              <a:rPr lang="en-US" sz="2000" dirty="0" err="1"/>
              <a:t>wei</a:t>
            </a:r>
            <a:r>
              <a:rPr lang="en-US" sz="2000" dirty="0"/>
              <a:t>" means weight (common = 1, life-threatening = 2, and common pediatrics = 3. 0 means no data)</a:t>
            </a:r>
          </a:p>
          <a:p>
            <a:pPr marL="285750" indent="-285750">
              <a:buFont typeface="Arial" panose="020B0604020202020204" pitchFamily="34" charset="0"/>
              <a:buChar char="•"/>
            </a:pPr>
            <a:r>
              <a:rPr lang="en-US" sz="2000" dirty="0"/>
              <a:t>Goal: Predict (diagnose) diseases and their severity based upon symptoms.</a:t>
            </a:r>
          </a:p>
          <a:p>
            <a:pPr marL="285750" indent="-285750">
              <a:buFont typeface="Arial" panose="020B0604020202020204" pitchFamily="34" charset="0"/>
              <a:buChar char="•"/>
            </a:pPr>
            <a:r>
              <a:rPr lang="en-US" sz="2000" dirty="0"/>
              <a:t>Split data from the matrix into train and test data and create 4 different types of models from the training data - Decision Trees, Linear Regression, Native Bayes and K-NN</a:t>
            </a:r>
          </a:p>
          <a:p>
            <a:pPr marL="285750" indent="-285750">
              <a:buFont typeface="Arial" panose="020B0604020202020204" pitchFamily="34" charset="0"/>
              <a:buChar char="•"/>
            </a:pPr>
            <a:r>
              <a:rPr lang="en-US" sz="2000" dirty="0"/>
              <a:t>Perform diagnosis based on the test data and see how it matches up with the actual results</a:t>
            </a:r>
          </a:p>
        </p:txBody>
      </p:sp>
      <p:sp>
        <p:nvSpPr>
          <p:cNvPr id="6" name="TextBox 5">
            <a:extLst>
              <a:ext uri="{FF2B5EF4-FFF2-40B4-BE49-F238E27FC236}">
                <a16:creationId xmlns="" xmlns:a16="http://schemas.microsoft.com/office/drawing/2014/main" id="{6B068750-D703-4AC7-8FA4-6A6087DB0705}"/>
              </a:ext>
            </a:extLst>
          </p:cNvPr>
          <p:cNvSpPr txBox="1"/>
          <p:nvPr/>
        </p:nvSpPr>
        <p:spPr>
          <a:xfrm>
            <a:off x="2810691" y="5774615"/>
            <a:ext cx="1240971" cy="369332"/>
          </a:xfrm>
          <a:prstGeom prst="rect">
            <a:avLst/>
          </a:prstGeom>
          <a:noFill/>
        </p:spPr>
        <p:txBody>
          <a:bodyPr wrap="square" rtlCol="0">
            <a:spAutoFit/>
          </a:bodyPr>
          <a:lstStyle/>
          <a:p>
            <a:r>
              <a:rPr lang="en-US" dirty="0"/>
              <a:t>Symptoms</a:t>
            </a:r>
          </a:p>
        </p:txBody>
      </p:sp>
      <p:sp>
        <p:nvSpPr>
          <p:cNvPr id="9" name="TextBox 8">
            <a:extLst>
              <a:ext uri="{FF2B5EF4-FFF2-40B4-BE49-F238E27FC236}">
                <a16:creationId xmlns="" xmlns:a16="http://schemas.microsoft.com/office/drawing/2014/main" id="{6FB54883-85EF-4655-8128-5A86444787CD}"/>
              </a:ext>
            </a:extLst>
          </p:cNvPr>
          <p:cNvSpPr txBox="1"/>
          <p:nvPr/>
        </p:nvSpPr>
        <p:spPr>
          <a:xfrm>
            <a:off x="4855029" y="5774615"/>
            <a:ext cx="1240971" cy="369332"/>
          </a:xfrm>
          <a:prstGeom prst="rect">
            <a:avLst/>
          </a:prstGeom>
          <a:noFill/>
        </p:spPr>
        <p:txBody>
          <a:bodyPr wrap="square" rtlCol="0">
            <a:spAutoFit/>
          </a:bodyPr>
          <a:lstStyle/>
          <a:p>
            <a:r>
              <a:rPr lang="en-US" dirty="0"/>
              <a:t>Diagnosis</a:t>
            </a:r>
          </a:p>
        </p:txBody>
      </p:sp>
      <p:sp>
        <p:nvSpPr>
          <p:cNvPr id="10" name="TextBox 9">
            <a:extLst>
              <a:ext uri="{FF2B5EF4-FFF2-40B4-BE49-F238E27FC236}">
                <a16:creationId xmlns="" xmlns:a16="http://schemas.microsoft.com/office/drawing/2014/main" id="{63F1446C-C62B-4D90-A841-ABA7C9970A05}"/>
              </a:ext>
            </a:extLst>
          </p:cNvPr>
          <p:cNvSpPr txBox="1"/>
          <p:nvPr/>
        </p:nvSpPr>
        <p:spPr>
          <a:xfrm>
            <a:off x="6899369" y="5774615"/>
            <a:ext cx="2950025" cy="369332"/>
          </a:xfrm>
          <a:prstGeom prst="rect">
            <a:avLst/>
          </a:prstGeom>
          <a:noFill/>
        </p:spPr>
        <p:txBody>
          <a:bodyPr wrap="square" rtlCol="0">
            <a:spAutoFit/>
          </a:bodyPr>
          <a:lstStyle/>
          <a:p>
            <a:r>
              <a:rPr lang="en-US" dirty="0"/>
              <a:t>Symptom vs. Diagnosis</a:t>
            </a:r>
          </a:p>
        </p:txBody>
      </p:sp>
      <p:graphicFrame>
        <p:nvGraphicFramePr>
          <p:cNvPr id="3" name="Object 2">
            <a:extLst>
              <a:ext uri="{FF2B5EF4-FFF2-40B4-BE49-F238E27FC236}">
                <a16:creationId xmlns="" xmlns:a16="http://schemas.microsoft.com/office/drawing/2014/main" id="{C0EF7133-9F5E-4E02-BED9-9D74DD2663EF}"/>
              </a:ext>
            </a:extLst>
          </p:cNvPr>
          <p:cNvGraphicFramePr>
            <a:graphicFrameLocks noChangeAspect="1"/>
          </p:cNvGraphicFramePr>
          <p:nvPr>
            <p:extLst>
              <p:ext uri="{D42A27DB-BD31-4B8C-83A1-F6EECF244321}">
                <p14:modId xmlns="" xmlns:p14="http://schemas.microsoft.com/office/powerpoint/2010/main" val="970717466"/>
              </p:ext>
            </p:extLst>
          </p:nvPr>
        </p:nvGraphicFramePr>
        <p:xfrm>
          <a:off x="2973976" y="5059918"/>
          <a:ext cx="914400" cy="771525"/>
        </p:xfrm>
        <a:graphic>
          <a:graphicData uri="http://schemas.openxmlformats.org/presentationml/2006/ole">
            <p:oleObj spid="_x0000_s28800" name="Worksheet" showAsIcon="1" r:id="rId3" imgW="914400" imgH="771480" progId="Excel.Sheet.12">
              <p:embed/>
            </p:oleObj>
          </a:graphicData>
        </a:graphic>
      </p:graphicFrame>
      <p:graphicFrame>
        <p:nvGraphicFramePr>
          <p:cNvPr id="7" name="Object 6">
            <a:extLst>
              <a:ext uri="{FF2B5EF4-FFF2-40B4-BE49-F238E27FC236}">
                <a16:creationId xmlns="" xmlns:a16="http://schemas.microsoft.com/office/drawing/2014/main" id="{968F9CC8-FB90-4375-9B4C-CBECAE23CB5B}"/>
              </a:ext>
            </a:extLst>
          </p:cNvPr>
          <p:cNvGraphicFramePr>
            <a:graphicFrameLocks noChangeAspect="1"/>
          </p:cNvGraphicFramePr>
          <p:nvPr>
            <p:extLst>
              <p:ext uri="{D42A27DB-BD31-4B8C-83A1-F6EECF244321}">
                <p14:modId xmlns="" xmlns:p14="http://schemas.microsoft.com/office/powerpoint/2010/main" val="754651765"/>
              </p:ext>
            </p:extLst>
          </p:nvPr>
        </p:nvGraphicFramePr>
        <p:xfrm>
          <a:off x="4936672" y="5001135"/>
          <a:ext cx="914400" cy="771525"/>
        </p:xfrm>
        <a:graphic>
          <a:graphicData uri="http://schemas.openxmlformats.org/presentationml/2006/ole">
            <p:oleObj spid="_x0000_s28801" name="Worksheet" showAsIcon="1" r:id="rId4" imgW="914400" imgH="771480" progId="Excel.Sheet.12">
              <p:embed/>
            </p:oleObj>
          </a:graphicData>
        </a:graphic>
      </p:graphicFrame>
      <p:graphicFrame>
        <p:nvGraphicFramePr>
          <p:cNvPr id="11" name="Object 10">
            <a:extLst>
              <a:ext uri="{FF2B5EF4-FFF2-40B4-BE49-F238E27FC236}">
                <a16:creationId xmlns="" xmlns:a16="http://schemas.microsoft.com/office/drawing/2014/main" id="{4904C711-7FBC-472A-ADC4-5EBBE4F13C3A}"/>
              </a:ext>
            </a:extLst>
          </p:cNvPr>
          <p:cNvGraphicFramePr>
            <a:graphicFrameLocks noChangeAspect="1"/>
          </p:cNvGraphicFramePr>
          <p:nvPr>
            <p:extLst>
              <p:ext uri="{D42A27DB-BD31-4B8C-83A1-F6EECF244321}">
                <p14:modId xmlns="" xmlns:p14="http://schemas.microsoft.com/office/powerpoint/2010/main" val="1082718032"/>
              </p:ext>
            </p:extLst>
          </p:nvPr>
        </p:nvGraphicFramePr>
        <p:xfrm>
          <a:off x="7166604" y="5058941"/>
          <a:ext cx="914400" cy="771525"/>
        </p:xfrm>
        <a:graphic>
          <a:graphicData uri="http://schemas.openxmlformats.org/presentationml/2006/ole">
            <p:oleObj spid="_x0000_s28802" name="Worksheet" showAsIcon="1" r:id="rId5" imgW="914400" imgH="771480" progId="Excel.Sheet.12">
              <p:embed/>
            </p:oleObj>
          </a:graphicData>
        </a:graphic>
      </p:graphicFrame>
    </p:spTree>
    <p:extLst>
      <p:ext uri="{BB962C8B-B14F-4D97-AF65-F5344CB8AC3E}">
        <p14:creationId xmlns="" xmlns:p14="http://schemas.microsoft.com/office/powerpoint/2010/main" val="42706007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fade">
                                      <p:cBhvr>
                                        <p:cTn id="18" dur="500"/>
                                        <p:tgtEl>
                                          <p:spTgt spid="4">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500"/>
                                        <p:tgtEl>
                                          <p:spTgt spid="4">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Effect transition="in" filter="fade">
                                      <p:cBhvr>
                                        <p:cTn id="24" dur="500"/>
                                        <p:tgtEl>
                                          <p:spTgt spid="4">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animEffect transition="in" filter="fade">
                                      <p:cBhvr>
                                        <p:cTn id="29" dur="500"/>
                                        <p:tgtEl>
                                          <p:spTgt spid="4">
                                            <p:txEl>
                                              <p:pRg st="5" end="5"/>
                                            </p:txEl>
                                          </p:spTgt>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fade">
                                      <p:cBhvr>
                                        <p:cTn id="33" dur="500"/>
                                        <p:tgtEl>
                                          <p:spTgt spid="4">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xEl>
                                              <p:pRg st="7" end="7"/>
                                            </p:txEl>
                                          </p:spTgt>
                                        </p:tgtEl>
                                        <p:attrNameLst>
                                          <p:attrName>style.visibility</p:attrName>
                                        </p:attrNameLst>
                                      </p:cBhvr>
                                      <p:to>
                                        <p:strVal val="visible"/>
                                      </p:to>
                                    </p:set>
                                    <p:animEffect transition="in" filter="fade">
                                      <p:cBhvr>
                                        <p:cTn id="38"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27000" y="607819"/>
            <a:ext cx="11899900" cy="769441"/>
          </a:xfrm>
          <a:prstGeom prst="rect">
            <a:avLst/>
          </a:prstGeom>
          <a:noFill/>
        </p:spPr>
        <p:txBody>
          <a:bodyPr wrap="square" rtlCol="0">
            <a:spAutoFit/>
          </a:bodyPr>
          <a:lstStyle/>
          <a:p>
            <a:pPr algn="ctr"/>
            <a:r>
              <a:rPr lang="en-US" sz="4400" b="1" i="1" dirty="0"/>
              <a:t>Project </a:t>
            </a:r>
            <a:r>
              <a:rPr lang="en-US" sz="4400" b="1" i="1" dirty="0" smtClean="0"/>
              <a:t>4: </a:t>
            </a:r>
            <a:r>
              <a:rPr lang="en-US" sz="4400" b="1" i="1" dirty="0"/>
              <a:t>Predict Party Affiliation of Congressmen</a:t>
            </a:r>
            <a:endParaRPr lang="en-GB" sz="4400" b="1" i="1" dirty="0"/>
          </a:p>
        </p:txBody>
      </p:sp>
      <p:sp>
        <p:nvSpPr>
          <p:cNvPr id="4" name="Rectangle 3">
            <a:extLst>
              <a:ext uri="{FF2B5EF4-FFF2-40B4-BE49-F238E27FC236}">
                <a16:creationId xmlns="" xmlns:a16="http://schemas.microsoft.com/office/drawing/2014/main" id="{2743D8F2-3D68-4F39-B6AA-C27B0656DAB9}"/>
              </a:ext>
            </a:extLst>
          </p:cNvPr>
          <p:cNvSpPr/>
          <p:nvPr/>
        </p:nvSpPr>
        <p:spPr>
          <a:xfrm>
            <a:off x="1028700" y="1331094"/>
            <a:ext cx="10486156" cy="4832092"/>
          </a:xfrm>
          <a:prstGeom prst="rect">
            <a:avLst/>
          </a:prstGeom>
        </p:spPr>
        <p:txBody>
          <a:bodyPr wrap="square">
            <a:spAutoFit/>
          </a:bodyPr>
          <a:lstStyle/>
          <a:p>
            <a:pPr marL="285750" indent="-285750">
              <a:buFont typeface="Arial" panose="020B0604020202020204" pitchFamily="34" charset="0"/>
              <a:buChar char="•"/>
            </a:pPr>
            <a:r>
              <a:rPr lang="en-US" sz="1400" dirty="0"/>
              <a:t>Goal: To use Naive Bayes and nearest neighbors learning methods to predict the party affiliation of congressmen from their voting records. </a:t>
            </a:r>
          </a:p>
          <a:p>
            <a:pPr marL="285750" indent="-285750">
              <a:buFont typeface="Arial" panose="020B0604020202020204" pitchFamily="34" charset="0"/>
              <a:buChar char="•"/>
            </a:pPr>
            <a:r>
              <a:rPr lang="en-US" sz="1400" dirty="0"/>
              <a:t>The file</a:t>
            </a:r>
            <a:r>
              <a:rPr lang="en-US" sz="1400" dirty="0">
                <a:hlinkClick r:id="rId3"/>
              </a:rPr>
              <a:t> </a:t>
            </a:r>
            <a:r>
              <a:rPr lang="en-US" sz="1400" dirty="0"/>
              <a:t>vote.dat contains, in tabular form, the voting record of the current House of Representatives on 4 important votes in 2003</a:t>
            </a:r>
          </a:p>
          <a:p>
            <a:pPr marL="285750" indent="-285750">
              <a:buFont typeface="Arial" panose="020B0604020202020204" pitchFamily="34" charset="0"/>
              <a:buChar char="•"/>
            </a:pPr>
            <a:r>
              <a:rPr lang="en-US" sz="1400" dirty="0"/>
              <a:t>The first line of the file is a header, with the labels of each row. </a:t>
            </a:r>
          </a:p>
          <a:p>
            <a:pPr marL="285750" indent="-285750">
              <a:buFont typeface="Arial" panose="020B0604020202020204" pitchFamily="34" charset="0"/>
              <a:buChar char="•"/>
            </a:pPr>
            <a:r>
              <a:rPr lang="en-US" sz="1400" dirty="0"/>
              <a:t>Each of the following lines corresponds to one congressman: </a:t>
            </a:r>
          </a:p>
          <a:p>
            <a:pPr lvl="1"/>
            <a:r>
              <a:rPr lang="en-US" sz="1400" dirty="0"/>
              <a:t>Chars. 1-2: Abbreviation of state name. </a:t>
            </a:r>
          </a:p>
          <a:p>
            <a:pPr lvl="1"/>
            <a:r>
              <a:rPr lang="en-US" sz="1400" dirty="0"/>
              <a:t>Chars. 7-24: Name of </a:t>
            </a:r>
            <a:r>
              <a:rPr lang="en-US" sz="1400" dirty="0" err="1"/>
              <a:t>congresssman</a:t>
            </a:r>
            <a:r>
              <a:rPr lang="en-US" sz="1400" dirty="0"/>
              <a:t>. </a:t>
            </a:r>
          </a:p>
          <a:p>
            <a:pPr lvl="1"/>
            <a:r>
              <a:rPr lang="en-US" sz="1400" dirty="0"/>
              <a:t>Char 26: Party affiliation: R or D (Republican or Democrat). </a:t>
            </a:r>
          </a:p>
          <a:p>
            <a:pPr lvl="1"/>
            <a:r>
              <a:rPr lang="en-US" sz="1400" dirty="0"/>
              <a:t>Chars 31, 39, 45, 51: Votes on four issues. These are each "Y", "N", or "-" (no vote).</a:t>
            </a:r>
          </a:p>
          <a:p>
            <a:pPr marL="342900" indent="-342900">
              <a:buFont typeface="Arial" panose="020B0604020202020204" pitchFamily="34" charset="0"/>
              <a:buChar char="•"/>
            </a:pPr>
            <a:r>
              <a:rPr lang="en-US" sz="1400" dirty="0"/>
              <a:t>It must be possible to easily set the size of the training set, NTRAIN, and the size of the test set NTEST. The training set will then be the first NTRAIN lines of the data file and the test set will be the last NTEST lines. </a:t>
            </a:r>
          </a:p>
          <a:p>
            <a:pPr marL="342900" indent="-342900">
              <a:buFont typeface="Arial" panose="020B0604020202020204" pitchFamily="34" charset="0"/>
              <a:buChar char="•"/>
            </a:pPr>
            <a:r>
              <a:rPr lang="en-US" sz="1400" dirty="0"/>
              <a:t>In the learning phase, you compute Freq(Party) and Freq(</a:t>
            </a:r>
            <a:r>
              <a:rPr lang="en-US" sz="1400" dirty="0" err="1"/>
              <a:t>VoteI</a:t>
            </a:r>
            <a:r>
              <a:rPr lang="en-US" sz="1400" dirty="0"/>
              <a:t> | Party) over the training set. In the prediction phase, you combine these using the Naive Bayes formula to predict the party affiliation from the votes. In evaluation, you compare the predicted party affiliation to the recorded affiliation, and note whether the prediction was correct or not. </a:t>
            </a:r>
          </a:p>
          <a:p>
            <a:pPr marL="342900" indent="-342900">
              <a:buFont typeface="Arial" panose="020B0604020202020204" pitchFamily="34" charset="0"/>
              <a:buChar char="•"/>
            </a:pPr>
            <a:r>
              <a:rPr lang="en-US" sz="1400" dirty="0"/>
              <a:t>Note that while Naive Bayes method elegantly handles null values, Nearest neighbor does not so for NN, any congressman with any null votes should be ignored.</a:t>
            </a:r>
          </a:p>
          <a:p>
            <a:pPr marL="342900" indent="-342900">
              <a:buFont typeface="Arial" panose="020B0604020202020204" pitchFamily="34" charset="0"/>
              <a:buChar char="•"/>
            </a:pPr>
            <a:r>
              <a:rPr lang="en-US" sz="1400" dirty="0"/>
              <a:t>For each of two learning methods (Naive Bayes and nearest neighbors) you should output: </a:t>
            </a:r>
          </a:p>
          <a:p>
            <a:pPr marL="800100" lvl="1" indent="-342900">
              <a:buFont typeface="Arial" panose="020B0604020202020204" pitchFamily="34" charset="0"/>
              <a:buChar char="•"/>
            </a:pPr>
            <a:r>
              <a:rPr lang="en-US" sz="1400" dirty="0"/>
              <a:t>The accuracy over the test set of the method learned over the training set. </a:t>
            </a:r>
          </a:p>
          <a:p>
            <a:pPr marL="800100" lvl="1" indent="-342900">
              <a:buFont typeface="Arial" panose="020B0604020202020204" pitchFamily="34" charset="0"/>
              <a:buChar char="•"/>
            </a:pPr>
            <a:r>
              <a:rPr lang="en-US" sz="1400" dirty="0"/>
              <a:t>The accuracy over the training set of the method learned over the training set. </a:t>
            </a:r>
          </a:p>
          <a:p>
            <a:pPr marL="800100" lvl="1" indent="-342900">
              <a:buFont typeface="Arial" panose="020B0604020202020204" pitchFamily="34" charset="0"/>
              <a:buChar char="•"/>
            </a:pPr>
            <a:r>
              <a:rPr lang="en-US" sz="1400" dirty="0"/>
              <a:t>For Naive Bayes, you should output the probability assigned to each outcome for the four congressmen Raymond Green, Denis Majette, Clifford Stearns, and Michael Castle (the last four lines of the data file.) </a:t>
            </a:r>
          </a:p>
          <a:p>
            <a:pPr marL="800100" lvl="1" indent="-342900">
              <a:buFont typeface="Arial" panose="020B0604020202020204" pitchFamily="34" charset="0"/>
              <a:buChar char="•"/>
            </a:pPr>
            <a:r>
              <a:rPr lang="en-US" sz="1400" dirty="0"/>
              <a:t>For nearest neighbors, you should output the "vote" on the outcome for these four congressmen. </a:t>
            </a:r>
          </a:p>
          <a:p>
            <a:pPr marL="342900" indent="-342900">
              <a:buFont typeface="Arial" panose="020B0604020202020204" pitchFamily="34" charset="0"/>
              <a:buChar char="•"/>
            </a:pPr>
            <a:endParaRPr lang="en-US" sz="1400" dirty="0"/>
          </a:p>
        </p:txBody>
      </p:sp>
      <p:graphicFrame>
        <p:nvGraphicFramePr>
          <p:cNvPr id="3" name="Object 2">
            <a:extLst>
              <a:ext uri="{FF2B5EF4-FFF2-40B4-BE49-F238E27FC236}">
                <a16:creationId xmlns="" xmlns:a16="http://schemas.microsoft.com/office/drawing/2014/main" id="{D7CEDB6D-7E01-49F0-93A8-067ABD04957E}"/>
              </a:ext>
            </a:extLst>
          </p:cNvPr>
          <p:cNvGraphicFramePr>
            <a:graphicFrameLocks noChangeAspect="1"/>
          </p:cNvGraphicFramePr>
          <p:nvPr>
            <p:extLst>
              <p:ext uri="{D42A27DB-BD31-4B8C-83A1-F6EECF244321}">
                <p14:modId xmlns="" xmlns:p14="http://schemas.microsoft.com/office/powerpoint/2010/main" val="3660251878"/>
              </p:ext>
            </p:extLst>
          </p:nvPr>
        </p:nvGraphicFramePr>
        <p:xfrm>
          <a:off x="10507663" y="1941513"/>
          <a:ext cx="698500" cy="685800"/>
        </p:xfrm>
        <a:graphic>
          <a:graphicData uri="http://schemas.openxmlformats.org/presentationml/2006/ole">
            <p:oleObj spid="_x0000_s30752" name="Packager Shell Object" showAsIcon="1" r:id="rId4" imgW="698760" imgH="685800" progId="Package">
              <p:embed/>
            </p:oleObj>
          </a:graphicData>
        </a:graphic>
      </p:graphicFrame>
    </p:spTree>
    <p:extLst>
      <p:ext uri="{BB962C8B-B14F-4D97-AF65-F5344CB8AC3E}">
        <p14:creationId xmlns="" xmlns:p14="http://schemas.microsoft.com/office/powerpoint/2010/main" val="31111989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500"/>
                                        <p:tgtEl>
                                          <p:spTgt spid="4">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27000" y="607819"/>
            <a:ext cx="11899900" cy="769441"/>
          </a:xfrm>
          <a:prstGeom prst="rect">
            <a:avLst/>
          </a:prstGeom>
          <a:noFill/>
        </p:spPr>
        <p:txBody>
          <a:bodyPr wrap="square" rtlCol="0">
            <a:spAutoFit/>
          </a:bodyPr>
          <a:lstStyle/>
          <a:p>
            <a:pPr algn="ctr"/>
            <a:r>
              <a:rPr lang="en-US" sz="4400" b="1" i="1" dirty="0"/>
              <a:t>Project </a:t>
            </a:r>
            <a:r>
              <a:rPr lang="en-US" sz="4400" b="1" i="1" dirty="0" smtClean="0"/>
              <a:t>5: </a:t>
            </a:r>
            <a:r>
              <a:rPr lang="en-US" sz="4400" b="1" i="1" dirty="0"/>
              <a:t>Analysis of Flipkart Data</a:t>
            </a:r>
            <a:endParaRPr lang="en-GB" sz="4400" b="1" i="1" dirty="0"/>
          </a:p>
        </p:txBody>
      </p:sp>
      <p:sp>
        <p:nvSpPr>
          <p:cNvPr id="4" name="Rectangle 3">
            <a:extLst>
              <a:ext uri="{FF2B5EF4-FFF2-40B4-BE49-F238E27FC236}">
                <a16:creationId xmlns="" xmlns:a16="http://schemas.microsoft.com/office/drawing/2014/main" id="{2743D8F2-3D68-4F39-B6AA-C27B0656DAB9}"/>
              </a:ext>
            </a:extLst>
          </p:cNvPr>
          <p:cNvSpPr/>
          <p:nvPr/>
        </p:nvSpPr>
        <p:spPr>
          <a:xfrm>
            <a:off x="1028700" y="1331094"/>
            <a:ext cx="10486156" cy="4832092"/>
          </a:xfrm>
          <a:prstGeom prst="rect">
            <a:avLst/>
          </a:prstGeom>
        </p:spPr>
        <p:txBody>
          <a:bodyPr wrap="square">
            <a:spAutoFit/>
          </a:bodyPr>
          <a:lstStyle/>
          <a:p>
            <a:pPr marL="285750" indent="-285750">
              <a:buFont typeface="Arial" panose="020B0604020202020204" pitchFamily="34" charset="0"/>
              <a:buChar char="•"/>
            </a:pPr>
            <a:r>
              <a:rPr lang="en-US" sz="1400" dirty="0"/>
              <a:t>This is a subset of data created by extracting data from Flipkart.com. </a:t>
            </a:r>
          </a:p>
          <a:p>
            <a:pPr marL="285750" indent="-285750">
              <a:buFont typeface="Arial" panose="020B0604020202020204" pitchFamily="34" charset="0"/>
              <a:buChar char="•"/>
            </a:pPr>
            <a:r>
              <a:rPr lang="en-US" sz="1400" dirty="0"/>
              <a:t>The dataset has the following fields</a:t>
            </a:r>
          </a:p>
          <a:p>
            <a:pPr marL="742950" lvl="1" indent="-285750">
              <a:buFont typeface="Arial" panose="020B0604020202020204" pitchFamily="34" charset="0"/>
              <a:buChar char="•"/>
            </a:pPr>
            <a:r>
              <a:rPr lang="en-US" sz="1400" dirty="0" err="1"/>
              <a:t>pid</a:t>
            </a:r>
            <a:r>
              <a:rPr lang="en-US" sz="1400" dirty="0"/>
              <a:t>: product id</a:t>
            </a:r>
          </a:p>
          <a:p>
            <a:pPr marL="742950" lvl="1" indent="-285750">
              <a:buFont typeface="Arial" panose="020B0604020202020204" pitchFamily="34" charset="0"/>
              <a:buChar char="•"/>
            </a:pPr>
            <a:r>
              <a:rPr lang="en-US" sz="1400" dirty="0" err="1"/>
              <a:t>product_name</a:t>
            </a:r>
            <a:endParaRPr lang="en-US" sz="1400" dirty="0"/>
          </a:p>
          <a:p>
            <a:pPr marL="742950" lvl="1" indent="-285750">
              <a:buFont typeface="Arial" panose="020B0604020202020204" pitchFamily="34" charset="0"/>
              <a:buChar char="•"/>
            </a:pPr>
            <a:r>
              <a:rPr lang="en-US" sz="1400" dirty="0" err="1"/>
              <a:t>product_category_tree</a:t>
            </a:r>
            <a:endParaRPr lang="en-US" sz="1400" dirty="0"/>
          </a:p>
          <a:p>
            <a:pPr marL="742950" lvl="1" indent="-285750">
              <a:buFont typeface="Arial" panose="020B0604020202020204" pitchFamily="34" charset="0"/>
              <a:buChar char="•"/>
            </a:pPr>
            <a:r>
              <a:rPr lang="en-US" sz="1400" dirty="0" err="1"/>
              <a:t>retail_price</a:t>
            </a:r>
            <a:endParaRPr lang="en-US" sz="1400" dirty="0"/>
          </a:p>
          <a:p>
            <a:pPr marL="742950" lvl="1" indent="-285750">
              <a:buFont typeface="Arial" panose="020B0604020202020204" pitchFamily="34" charset="0"/>
              <a:buChar char="•"/>
            </a:pPr>
            <a:r>
              <a:rPr lang="en-US" sz="1400" dirty="0" err="1"/>
              <a:t>discounted_price</a:t>
            </a:r>
            <a:endParaRPr lang="en-US" sz="1400" dirty="0"/>
          </a:p>
          <a:p>
            <a:pPr marL="742950" lvl="1" indent="-285750">
              <a:buFont typeface="Arial" panose="020B0604020202020204" pitchFamily="34" charset="0"/>
              <a:buChar char="•"/>
            </a:pPr>
            <a:r>
              <a:rPr lang="en-US" sz="1400" dirty="0" err="1"/>
              <a:t>is_FK_Advantage_product</a:t>
            </a:r>
            <a:r>
              <a:rPr lang="en-US" sz="1400" dirty="0"/>
              <a:t> (whether or not Flipkart advantage product)</a:t>
            </a:r>
          </a:p>
          <a:p>
            <a:pPr marL="742950" lvl="1" indent="-285750">
              <a:buFont typeface="Arial" panose="020B0604020202020204" pitchFamily="34" charset="0"/>
              <a:buChar char="•"/>
            </a:pPr>
            <a:r>
              <a:rPr lang="en-US" sz="1400" dirty="0" err="1"/>
              <a:t>product_rating</a:t>
            </a:r>
            <a:endParaRPr lang="en-US" sz="1400" dirty="0"/>
          </a:p>
          <a:p>
            <a:pPr marL="742950" lvl="1" indent="-285750">
              <a:buFont typeface="Arial" panose="020B0604020202020204" pitchFamily="34" charset="0"/>
              <a:buChar char="•"/>
            </a:pPr>
            <a:r>
              <a:rPr lang="en-US" sz="1400" dirty="0"/>
              <a:t>brand</a:t>
            </a:r>
          </a:p>
          <a:p>
            <a:pPr marL="742950" lvl="1" indent="-285750">
              <a:buFont typeface="Arial" panose="020B0604020202020204" pitchFamily="34" charset="0"/>
              <a:buChar char="•"/>
            </a:pPr>
            <a:r>
              <a:rPr lang="en-US" sz="1400" dirty="0" err="1"/>
              <a:t>product_specifications</a:t>
            </a:r>
            <a:endParaRPr lang="en-US" sz="1400" dirty="0"/>
          </a:p>
          <a:p>
            <a:pPr marL="285750" indent="-285750">
              <a:buFont typeface="Arial" panose="020B0604020202020204" pitchFamily="34" charset="0"/>
              <a:buChar char="•"/>
            </a:pPr>
            <a:r>
              <a:rPr lang="en-US" sz="1400" dirty="0"/>
              <a:t>Use Python Code to do the following:</a:t>
            </a:r>
          </a:p>
          <a:p>
            <a:pPr marL="285750" indent="-285750">
              <a:buFont typeface="Arial" panose="020B0604020202020204" pitchFamily="34" charset="0"/>
              <a:buChar char="•"/>
            </a:pPr>
            <a:r>
              <a:rPr lang="en-US" sz="1400" dirty="0"/>
              <a:t>Perform analysis of the data and use Native Bayes and Nearest Neighbor models to predict the following:</a:t>
            </a:r>
          </a:p>
          <a:p>
            <a:pPr marL="742950" lvl="1" indent="-285750">
              <a:buFont typeface="Arial" panose="020B0604020202020204" pitchFamily="34" charset="0"/>
              <a:buChar char="•"/>
            </a:pPr>
            <a:r>
              <a:rPr lang="en-US" sz="1400" dirty="0"/>
              <a:t>What is the discount percentage for a given product category and brand</a:t>
            </a:r>
          </a:p>
          <a:p>
            <a:pPr marL="742950" lvl="1" indent="-285750">
              <a:buFont typeface="Arial" panose="020B0604020202020204" pitchFamily="34" charset="0"/>
              <a:buChar char="•"/>
            </a:pPr>
            <a:r>
              <a:rPr lang="en-US" sz="1400" dirty="0"/>
              <a:t>Whether or not the product is a Flipkart advantage product given product category and brand</a:t>
            </a:r>
          </a:p>
          <a:p>
            <a:pPr marL="285750" indent="-285750">
              <a:buFont typeface="Arial" panose="020B0604020202020204" pitchFamily="34" charset="0"/>
              <a:buChar char="•"/>
            </a:pPr>
            <a:r>
              <a:rPr lang="en-US" sz="1400" dirty="0"/>
              <a:t>Determine  the specifications keys corresponding to each product category from the </a:t>
            </a:r>
            <a:r>
              <a:rPr lang="en-US" sz="1400" dirty="0" err="1"/>
              <a:t>product_specifications</a:t>
            </a:r>
            <a:r>
              <a:rPr lang="en-US" sz="1400" dirty="0"/>
              <a:t> column</a:t>
            </a:r>
          </a:p>
          <a:p>
            <a:pPr marL="285750" indent="-285750">
              <a:buFont typeface="Arial" panose="020B0604020202020204" pitchFamily="34" charset="0"/>
              <a:buChar char="•"/>
            </a:pPr>
            <a:r>
              <a:rPr lang="en-US" sz="1400" dirty="0"/>
              <a:t>Create lists of specification value pairs for each product. The keys should be determined by the product category of that product</a:t>
            </a:r>
          </a:p>
          <a:p>
            <a:pPr marL="285750" indent="-285750">
              <a:buFont typeface="Arial" panose="020B0604020202020204" pitchFamily="34" charset="0"/>
              <a:buChar char="•"/>
            </a:pPr>
            <a:r>
              <a:rPr lang="en-US" sz="1400" dirty="0"/>
              <a:t>For any particular product category, is there an association rule between some of the product specification values and the product rating? Remember that product rating is not available in many cases </a:t>
            </a:r>
          </a:p>
          <a:p>
            <a:pPr marL="285750" indent="-285750">
              <a:buFont typeface="Arial" panose="020B0604020202020204" pitchFamily="34" charset="0"/>
              <a:buChar char="•"/>
            </a:pPr>
            <a:r>
              <a:rPr lang="en-US" sz="1400" dirty="0"/>
              <a:t>Is the discount percent related to the brand and product rating?</a:t>
            </a:r>
          </a:p>
          <a:p>
            <a:endParaRPr lang="en-US" sz="1400" dirty="0"/>
          </a:p>
          <a:p>
            <a:r>
              <a:rPr lang="en-US" sz="800" dirty="0"/>
              <a:t>Data source: https://www.kaggle.com/PromptCloudHQ/flipkart-products</a:t>
            </a:r>
          </a:p>
        </p:txBody>
      </p:sp>
      <p:graphicFrame>
        <p:nvGraphicFramePr>
          <p:cNvPr id="2" name="Object 1">
            <a:extLst>
              <a:ext uri="{FF2B5EF4-FFF2-40B4-BE49-F238E27FC236}">
                <a16:creationId xmlns="" xmlns:a16="http://schemas.microsoft.com/office/drawing/2014/main" id="{E90F1102-1AA1-44B6-BAE7-ED2B5B679D7E}"/>
              </a:ext>
            </a:extLst>
          </p:cNvPr>
          <p:cNvGraphicFramePr>
            <a:graphicFrameLocks noChangeAspect="1"/>
          </p:cNvGraphicFramePr>
          <p:nvPr>
            <p:extLst>
              <p:ext uri="{D42A27DB-BD31-4B8C-83A1-F6EECF244321}">
                <p14:modId xmlns="" xmlns:p14="http://schemas.microsoft.com/office/powerpoint/2010/main" val="3715410466"/>
              </p:ext>
            </p:extLst>
          </p:nvPr>
        </p:nvGraphicFramePr>
        <p:xfrm>
          <a:off x="9944100" y="1835150"/>
          <a:ext cx="914400" cy="771525"/>
        </p:xfrm>
        <a:graphic>
          <a:graphicData uri="http://schemas.openxmlformats.org/presentationml/2006/ole">
            <p:oleObj spid="_x0000_s31769" name="Macro-Enabled Worksheet" showAsIcon="1" r:id="rId3" imgW="914400" imgH="771480" progId="Excel.SheetMacroEnabled.12">
              <p:embed/>
            </p:oleObj>
          </a:graphicData>
        </a:graphic>
      </p:graphicFrame>
    </p:spTree>
    <p:extLst>
      <p:ext uri="{BB962C8B-B14F-4D97-AF65-F5344CB8AC3E}">
        <p14:creationId xmlns="" xmlns:p14="http://schemas.microsoft.com/office/powerpoint/2010/main" val="8894049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500"/>
                                        <p:tgtEl>
                                          <p:spTgt spid="4">
                                            <p:txEl>
                                              <p:pRg st="2" end="2"/>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500"/>
                                        <p:tgtEl>
                                          <p:spTgt spid="4">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xEl>
                                              <p:pRg st="7" end="7"/>
                                            </p:txEl>
                                          </p:spTgt>
                                        </p:tgtEl>
                                        <p:attrNameLst>
                                          <p:attrName>style.visibility</p:attrName>
                                        </p:attrNameLst>
                                      </p:cBhvr>
                                      <p:to>
                                        <p:strVal val="visible"/>
                                      </p:to>
                                    </p:set>
                                    <p:animEffect transition="in" filter="fade">
                                      <p:cBhvr>
                                        <p:cTn id="34" dur="500"/>
                                        <p:tgtEl>
                                          <p:spTgt spid="4">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9" end="9"/>
                                            </p:txEl>
                                          </p:spTgt>
                                        </p:tgtEl>
                                        <p:attrNameLst>
                                          <p:attrName>style.visibility</p:attrName>
                                        </p:attrNameLst>
                                      </p:cBhvr>
                                      <p:to>
                                        <p:strVal val="visible"/>
                                      </p:to>
                                    </p:set>
                                    <p:animEffect transition="in" filter="fade">
                                      <p:cBhvr>
                                        <p:cTn id="40" dur="500"/>
                                        <p:tgtEl>
                                          <p:spTgt spid="4">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xEl>
                                              <p:pRg st="10" end="10"/>
                                            </p:txEl>
                                          </p:spTgt>
                                        </p:tgtEl>
                                        <p:attrNameLst>
                                          <p:attrName>style.visibility</p:attrName>
                                        </p:attrNameLst>
                                      </p:cBhvr>
                                      <p:to>
                                        <p:strVal val="visible"/>
                                      </p:to>
                                    </p:set>
                                    <p:animEffect transition="in" filter="fade">
                                      <p:cBhvr>
                                        <p:cTn id="43" dur="500"/>
                                        <p:tgtEl>
                                          <p:spTgt spid="4">
                                            <p:txEl>
                                              <p:pRg st="10" end="1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
                                            <p:txEl>
                                              <p:pRg st="11" end="11"/>
                                            </p:txEl>
                                          </p:spTgt>
                                        </p:tgtEl>
                                        <p:attrNameLst>
                                          <p:attrName>style.visibility</p:attrName>
                                        </p:attrNameLst>
                                      </p:cBhvr>
                                      <p:to>
                                        <p:strVal val="visible"/>
                                      </p:to>
                                    </p:set>
                                    <p:animEffect transition="in" filter="fade">
                                      <p:cBhvr>
                                        <p:cTn id="48" dur="500"/>
                                        <p:tgtEl>
                                          <p:spTgt spid="4">
                                            <p:txEl>
                                              <p:pRg st="11" end="1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
                                            <p:txEl>
                                              <p:pRg st="12" end="12"/>
                                            </p:txEl>
                                          </p:spTgt>
                                        </p:tgtEl>
                                        <p:attrNameLst>
                                          <p:attrName>style.visibility</p:attrName>
                                        </p:attrNameLst>
                                      </p:cBhvr>
                                      <p:to>
                                        <p:strVal val="visible"/>
                                      </p:to>
                                    </p:set>
                                    <p:animEffect transition="in" filter="fade">
                                      <p:cBhvr>
                                        <p:cTn id="53" dur="500"/>
                                        <p:tgtEl>
                                          <p:spTgt spid="4">
                                            <p:txEl>
                                              <p:pRg st="12" end="12"/>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
                                            <p:txEl>
                                              <p:pRg st="13" end="13"/>
                                            </p:txEl>
                                          </p:spTgt>
                                        </p:tgtEl>
                                        <p:attrNameLst>
                                          <p:attrName>style.visibility</p:attrName>
                                        </p:attrNameLst>
                                      </p:cBhvr>
                                      <p:to>
                                        <p:strVal val="visible"/>
                                      </p:to>
                                    </p:set>
                                    <p:animEffect transition="in" filter="fade">
                                      <p:cBhvr>
                                        <p:cTn id="56" dur="500"/>
                                        <p:tgtEl>
                                          <p:spTgt spid="4">
                                            <p:txEl>
                                              <p:pRg st="13" end="13"/>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
                                            <p:txEl>
                                              <p:pRg st="14" end="14"/>
                                            </p:txEl>
                                          </p:spTgt>
                                        </p:tgtEl>
                                        <p:attrNameLst>
                                          <p:attrName>style.visibility</p:attrName>
                                        </p:attrNameLst>
                                      </p:cBhvr>
                                      <p:to>
                                        <p:strVal val="visible"/>
                                      </p:to>
                                    </p:set>
                                    <p:animEffect transition="in" filter="fade">
                                      <p:cBhvr>
                                        <p:cTn id="59" dur="500"/>
                                        <p:tgtEl>
                                          <p:spTgt spid="4">
                                            <p:txEl>
                                              <p:pRg st="14" end="14"/>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4">
                                            <p:txEl>
                                              <p:pRg st="15" end="15"/>
                                            </p:txEl>
                                          </p:spTgt>
                                        </p:tgtEl>
                                        <p:attrNameLst>
                                          <p:attrName>style.visibility</p:attrName>
                                        </p:attrNameLst>
                                      </p:cBhvr>
                                      <p:to>
                                        <p:strVal val="visible"/>
                                      </p:to>
                                    </p:set>
                                    <p:animEffect transition="in" filter="fade">
                                      <p:cBhvr>
                                        <p:cTn id="64" dur="500"/>
                                        <p:tgtEl>
                                          <p:spTgt spid="4">
                                            <p:txEl>
                                              <p:pRg st="15" end="15"/>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4">
                                            <p:txEl>
                                              <p:pRg st="16" end="16"/>
                                            </p:txEl>
                                          </p:spTgt>
                                        </p:tgtEl>
                                        <p:attrNameLst>
                                          <p:attrName>style.visibility</p:attrName>
                                        </p:attrNameLst>
                                      </p:cBhvr>
                                      <p:to>
                                        <p:strVal val="visible"/>
                                      </p:to>
                                    </p:set>
                                    <p:animEffect transition="in" filter="fade">
                                      <p:cBhvr>
                                        <p:cTn id="69" dur="500"/>
                                        <p:tgtEl>
                                          <p:spTgt spid="4">
                                            <p:txEl>
                                              <p:pRg st="16" end="16"/>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4">
                                            <p:txEl>
                                              <p:pRg st="17" end="17"/>
                                            </p:txEl>
                                          </p:spTgt>
                                        </p:tgtEl>
                                        <p:attrNameLst>
                                          <p:attrName>style.visibility</p:attrName>
                                        </p:attrNameLst>
                                      </p:cBhvr>
                                      <p:to>
                                        <p:strVal val="visible"/>
                                      </p:to>
                                    </p:set>
                                    <p:animEffect transition="in" filter="fade">
                                      <p:cBhvr>
                                        <p:cTn id="74" dur="500"/>
                                        <p:tgtEl>
                                          <p:spTgt spid="4">
                                            <p:txEl>
                                              <p:pRg st="17" end="17"/>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4">
                                            <p:txEl>
                                              <p:pRg st="18" end="18"/>
                                            </p:txEl>
                                          </p:spTgt>
                                        </p:tgtEl>
                                        <p:attrNameLst>
                                          <p:attrName>style.visibility</p:attrName>
                                        </p:attrNameLst>
                                      </p:cBhvr>
                                      <p:to>
                                        <p:strVal val="visible"/>
                                      </p:to>
                                    </p:set>
                                    <p:animEffect transition="in" filter="fade">
                                      <p:cBhvr>
                                        <p:cTn id="79" dur="500"/>
                                        <p:tgtEl>
                                          <p:spTgt spid="4">
                                            <p:txEl>
                                              <p:pRg st="18" end="18"/>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4">
                                            <p:txEl>
                                              <p:pRg st="20" end="20"/>
                                            </p:txEl>
                                          </p:spTgt>
                                        </p:tgtEl>
                                        <p:attrNameLst>
                                          <p:attrName>style.visibility</p:attrName>
                                        </p:attrNameLst>
                                      </p:cBhvr>
                                      <p:to>
                                        <p:strVal val="visible"/>
                                      </p:to>
                                    </p:set>
                                    <p:animEffect transition="in" filter="fade">
                                      <p:cBhvr>
                                        <p:cTn id="84" dur="500"/>
                                        <p:tgtEl>
                                          <p:spTgt spid="4">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18875</TotalTime>
  <Words>1252</Words>
  <Application>Microsoft Office PowerPoint</Application>
  <PresentationFormat>Custom</PresentationFormat>
  <Paragraphs>115</Paragraphs>
  <Slides>11</Slides>
  <Notes>2</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4</vt:i4>
      </vt:variant>
      <vt:variant>
        <vt:lpstr>Slide Titles</vt:lpstr>
      </vt:variant>
      <vt:variant>
        <vt:i4>11</vt:i4>
      </vt:variant>
    </vt:vector>
  </HeadingPairs>
  <TitlesOfParts>
    <vt:vector size="20" baseType="lpstr">
      <vt:lpstr>Arial</vt:lpstr>
      <vt:lpstr>Calibri</vt:lpstr>
      <vt:lpstr>Calibri Light</vt:lpstr>
      <vt:lpstr>Mistral</vt:lpstr>
      <vt:lpstr>Office Theme</vt:lpstr>
      <vt:lpstr>think-cell Slide</vt:lpstr>
      <vt:lpstr>Worksheet</vt:lpstr>
      <vt:lpstr>Macro-Enabled Worksheet</vt:lpstr>
      <vt:lpstr>Package</vt:lpstr>
      <vt:lpstr>Slide 1</vt:lpstr>
      <vt:lpstr>Slide 2</vt:lpstr>
      <vt:lpstr>Slide 3</vt:lpstr>
      <vt:lpstr>Slide 4</vt:lpstr>
      <vt:lpstr>Slide 5</vt:lpstr>
      <vt:lpstr>Slide 6</vt:lpstr>
      <vt:lpstr>Slide 7</vt:lpstr>
      <vt:lpstr>Slide 8</vt:lpstr>
      <vt:lpstr>Slide 9</vt:lpstr>
      <vt:lpstr>Slide 10</vt:lpstr>
      <vt:lpstr>Slide 11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Shabbir Akhtar</dc:creator>
  <cp:lastModifiedBy>TANMOY ROY</cp:lastModifiedBy>
  <cp:revision>769</cp:revision>
  <dcterms:created xsi:type="dcterms:W3CDTF">2015-04-17T06:44:03Z</dcterms:created>
  <dcterms:modified xsi:type="dcterms:W3CDTF">2018-01-17T08:55:39Z</dcterms:modified>
</cp:coreProperties>
</file>